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28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85A1C4C-C73A-4C3B-AA5F-3330BADF8512}" type="datetimeFigureOut">
              <a:rPr lang="en-US" smtClean="0"/>
              <a:pPr/>
              <a:t>2/15/2011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11AF9926-3216-4DD4-A771-542BD53A2E3A}"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85A1C4C-C73A-4C3B-AA5F-3330BADF8512}" type="datetimeFigureOut">
              <a:rPr lang="en-US" smtClean="0"/>
              <a:pPr/>
              <a:t>2/15/2011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1AF9926-3216-4DD4-A771-542BD53A2E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85A1C4C-C73A-4C3B-AA5F-3330BADF8512}" type="datetimeFigureOut">
              <a:rPr lang="en-US" smtClean="0"/>
              <a:pPr/>
              <a:t>2/15/2011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1AF9926-3216-4DD4-A771-542BD53A2E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85A1C4C-C73A-4C3B-AA5F-3330BADF8512}" type="datetimeFigureOut">
              <a:rPr lang="en-US" smtClean="0"/>
              <a:pPr/>
              <a:t>2/15/2011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1AF9926-3216-4DD4-A771-542BD53A2E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85A1C4C-C73A-4C3B-AA5F-3330BADF8512}" type="datetimeFigureOut">
              <a:rPr lang="en-US" smtClean="0"/>
              <a:pPr/>
              <a:t>2/15/2011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1AF9926-3216-4DD4-A771-542BD53A2E3A}"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85A1C4C-C73A-4C3B-AA5F-3330BADF8512}" type="datetimeFigureOut">
              <a:rPr lang="en-US" smtClean="0"/>
              <a:pPr/>
              <a:t>2/15/2011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1AF9926-3216-4DD4-A771-542BD53A2E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85A1C4C-C73A-4C3B-AA5F-3330BADF8512}" type="datetimeFigureOut">
              <a:rPr lang="en-US" smtClean="0"/>
              <a:pPr/>
              <a:t>2/15/2011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1AF9926-3216-4DD4-A771-542BD53A2E3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85A1C4C-C73A-4C3B-AA5F-3330BADF8512}" type="datetimeFigureOut">
              <a:rPr lang="en-US" smtClean="0"/>
              <a:pPr/>
              <a:t>2/15/2011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1AF9926-3216-4DD4-A771-542BD53A2E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85A1C4C-C73A-4C3B-AA5F-3330BADF8512}" type="datetimeFigureOut">
              <a:rPr lang="en-US" smtClean="0"/>
              <a:pPr/>
              <a:t>2/15/2011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1AF9926-3216-4DD4-A771-542BD53A2E3A}"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85A1C4C-C73A-4C3B-AA5F-3330BADF8512}" type="datetimeFigureOut">
              <a:rPr lang="en-US" smtClean="0"/>
              <a:pPr/>
              <a:t>2/15/2011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1AF9926-3216-4DD4-A771-542BD53A2E3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85A1C4C-C73A-4C3B-AA5F-3330BADF8512}" type="datetimeFigureOut">
              <a:rPr lang="en-US" smtClean="0"/>
              <a:pPr/>
              <a:t>2/15/2011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1AF9926-3216-4DD4-A771-542BD53A2E3A}"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85A1C4C-C73A-4C3B-AA5F-3330BADF8512}" type="datetimeFigureOut">
              <a:rPr lang="en-US" smtClean="0"/>
              <a:pPr/>
              <a:t>2/15/2011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1AF9926-3216-4DD4-A771-542BD53A2E3A}"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www.cyberhymnal.org/htm/o/f/o/ofor1000.htm" TargetMode="External"/><Relationship Id="rId2" Type="http://schemas.openxmlformats.org/officeDocument/2006/relationships/hyperlink" Target="http://www.cyberhymnal.org/htm/o/g/ogohiap.htm" TargetMode="Externa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hyperlink" Target="http://www.youtube.com/watch?v=76RrdwElnTU"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youtube.com/watch?v=ipzR9bhei_o" TargetMode="External"/><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www.youtube.com/watch?v=nMnlxYkZKaU" TargetMode="Externa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Age of Reason</a:t>
            </a:r>
            <a:endParaRPr lang="en-US" dirty="0"/>
          </a:p>
        </p:txBody>
      </p:sp>
      <p:sp>
        <p:nvSpPr>
          <p:cNvPr id="3" name="Subtitle 2"/>
          <p:cNvSpPr>
            <a:spLocks noGrp="1"/>
          </p:cNvSpPr>
          <p:nvPr>
            <p:ph type="subTitle" idx="1"/>
          </p:nvPr>
        </p:nvSpPr>
        <p:spPr/>
        <p:txBody>
          <a:bodyPr/>
          <a:lstStyle/>
          <a:p>
            <a:r>
              <a:rPr lang="en-US" dirty="0" smtClean="0"/>
              <a:t>Chapter 15</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Irrational Fashion</a:t>
            </a:r>
            <a:endParaRPr lang="en-US" dirty="0"/>
          </a:p>
        </p:txBody>
      </p:sp>
      <p:pic>
        <p:nvPicPr>
          <p:cNvPr id="5" name="Content Placeholder 4" descr="Marie Antoinette hair.jpg"/>
          <p:cNvPicPr>
            <a:picLocks noGrp="1" noChangeAspect="1"/>
          </p:cNvPicPr>
          <p:nvPr>
            <p:ph sz="half" idx="1"/>
          </p:nvPr>
        </p:nvPicPr>
        <p:blipFill>
          <a:blip r:embed="rId2" cstate="print"/>
          <a:stretch>
            <a:fillRect/>
          </a:stretch>
        </p:blipFill>
        <p:spPr>
          <a:xfrm>
            <a:off x="1597025" y="2079625"/>
            <a:ext cx="3333750" cy="3552825"/>
          </a:xfrm>
        </p:spPr>
      </p:pic>
      <p:pic>
        <p:nvPicPr>
          <p:cNvPr id="6" name="Content Placeholder 5" descr="marieantoinette big hair.jpg"/>
          <p:cNvPicPr>
            <a:picLocks noGrp="1" noChangeAspect="1"/>
          </p:cNvPicPr>
          <p:nvPr>
            <p:ph sz="half" idx="2"/>
          </p:nvPr>
        </p:nvPicPr>
        <p:blipFill>
          <a:blip r:embed="rId3" cstate="print"/>
          <a:stretch>
            <a:fillRect/>
          </a:stretch>
        </p:blipFill>
        <p:spPr>
          <a:xfrm>
            <a:off x="5355597" y="1524000"/>
            <a:ext cx="3500105" cy="4664075"/>
          </a:xfrm>
        </p:spPr>
      </p:pic>
      <p:sp>
        <p:nvSpPr>
          <p:cNvPr id="7" name="TextBox 6"/>
          <p:cNvSpPr txBox="1"/>
          <p:nvPr/>
        </p:nvSpPr>
        <p:spPr>
          <a:xfrm>
            <a:off x="1828800" y="6248400"/>
            <a:ext cx="1018227" cy="369332"/>
          </a:xfrm>
          <a:prstGeom prst="rect">
            <a:avLst/>
          </a:prstGeom>
          <a:noFill/>
        </p:spPr>
        <p:txBody>
          <a:bodyPr wrap="none" rtlCol="0">
            <a:spAutoFit/>
          </a:bodyPr>
          <a:lstStyle/>
          <a:p>
            <a:r>
              <a:rPr lang="en-US" dirty="0" smtClean="0"/>
              <a:t>Page 387</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Explanations of Reality</a:t>
            </a:r>
            <a:endParaRPr lang="en-US" dirty="0"/>
          </a:p>
        </p:txBody>
      </p:sp>
      <p:sp>
        <p:nvSpPr>
          <p:cNvPr id="3" name="Content Placeholder 2"/>
          <p:cNvSpPr>
            <a:spLocks noGrp="1"/>
          </p:cNvSpPr>
          <p:nvPr>
            <p:ph sz="half" idx="1"/>
          </p:nvPr>
        </p:nvSpPr>
        <p:spPr/>
        <p:txBody>
          <a:bodyPr/>
          <a:lstStyle/>
          <a:p>
            <a:r>
              <a:rPr lang="en-US" dirty="0" smtClean="0"/>
              <a:t>Descartes – Dualism: two types of reality 1. mind - spiritual</a:t>
            </a:r>
          </a:p>
          <a:p>
            <a:pPr>
              <a:buNone/>
            </a:pPr>
            <a:r>
              <a:rPr lang="en-US" dirty="0" smtClean="0"/>
              <a:t>	2. matter – physical</a:t>
            </a:r>
          </a:p>
          <a:p>
            <a:pPr>
              <a:buNone/>
            </a:pPr>
            <a:r>
              <a:rPr lang="en-US" dirty="0" smtClean="0"/>
              <a:t>Spinoza – Pantheism</a:t>
            </a:r>
          </a:p>
          <a:p>
            <a:pPr>
              <a:buNone/>
            </a:pPr>
            <a:r>
              <a:rPr lang="en-US" dirty="0" smtClean="0"/>
              <a:t>	Psalm 139:7</a:t>
            </a:r>
          </a:p>
          <a:p>
            <a:pPr>
              <a:buNone/>
            </a:pPr>
            <a:r>
              <a:rPr lang="en-US" dirty="0" smtClean="0"/>
              <a:t>	Colossians 1:17</a:t>
            </a:r>
          </a:p>
          <a:p>
            <a:pPr>
              <a:buNone/>
            </a:pPr>
            <a:r>
              <a:rPr lang="en-US" dirty="0" smtClean="0"/>
              <a:t>	Colossians 3:1-2</a:t>
            </a:r>
            <a:endParaRPr lang="en-US" dirty="0"/>
          </a:p>
        </p:txBody>
      </p:sp>
      <p:pic>
        <p:nvPicPr>
          <p:cNvPr id="5" name="Content Placeholder 4" descr="god-is-everywhere.jpg"/>
          <p:cNvPicPr>
            <a:picLocks noGrp="1" noChangeAspect="1"/>
          </p:cNvPicPr>
          <p:nvPr>
            <p:ph sz="half" idx="2"/>
          </p:nvPr>
        </p:nvPicPr>
        <p:blipFill>
          <a:blip r:embed="rId2" cstate="print"/>
          <a:stretch>
            <a:fillRect/>
          </a:stretch>
        </p:blipFill>
        <p:spPr>
          <a:xfrm>
            <a:off x="5362452" y="1524000"/>
            <a:ext cx="3486396" cy="4664075"/>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Explanations of Reality</a:t>
            </a:r>
            <a:endParaRPr lang="en-US" dirty="0"/>
          </a:p>
        </p:txBody>
      </p:sp>
      <p:sp>
        <p:nvSpPr>
          <p:cNvPr id="3" name="Content Placeholder 2"/>
          <p:cNvSpPr>
            <a:spLocks noGrp="1"/>
          </p:cNvSpPr>
          <p:nvPr>
            <p:ph sz="half" idx="1"/>
          </p:nvPr>
        </p:nvSpPr>
        <p:spPr/>
        <p:txBody>
          <a:bodyPr/>
          <a:lstStyle/>
          <a:p>
            <a:r>
              <a:rPr lang="en-US" dirty="0" smtClean="0"/>
              <a:t>John Locke – Empiricism: all knowledge comes through experience, blank tablet</a:t>
            </a:r>
            <a:endParaRPr lang="en-US" dirty="0"/>
          </a:p>
        </p:txBody>
      </p:sp>
      <p:pic>
        <p:nvPicPr>
          <p:cNvPr id="5" name="Content Placeholder 4" descr="john-locke.jpg"/>
          <p:cNvPicPr>
            <a:picLocks noGrp="1" noChangeAspect="1"/>
          </p:cNvPicPr>
          <p:nvPr>
            <p:ph sz="half" idx="2"/>
          </p:nvPr>
        </p:nvPicPr>
        <p:blipFill>
          <a:blip r:embed="rId2" cstate="print"/>
          <a:stretch>
            <a:fillRect/>
          </a:stretch>
        </p:blipFill>
        <p:spPr>
          <a:xfrm>
            <a:off x="5334000" y="3733800"/>
            <a:ext cx="2279487" cy="26670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Spokesmen of the Enlightenment</a:t>
            </a:r>
            <a:endParaRPr lang="en-US" dirty="0"/>
          </a:p>
        </p:txBody>
      </p:sp>
      <p:sp>
        <p:nvSpPr>
          <p:cNvPr id="5" name="Content Placeholder 4"/>
          <p:cNvSpPr>
            <a:spLocks noGrp="1"/>
          </p:cNvSpPr>
          <p:nvPr>
            <p:ph idx="1"/>
          </p:nvPr>
        </p:nvSpPr>
        <p:spPr/>
        <p:txBody>
          <a:bodyPr/>
          <a:lstStyle/>
          <a:p>
            <a:r>
              <a:rPr lang="en-US" dirty="0" smtClean="0"/>
              <a:t>John Locke – </a:t>
            </a:r>
            <a:r>
              <a:rPr lang="en-US" i="1" dirty="0" smtClean="0"/>
              <a:t>Two Treatises of Government</a:t>
            </a:r>
            <a:r>
              <a:rPr lang="en-US" dirty="0" smtClean="0"/>
              <a:t> </a:t>
            </a:r>
          </a:p>
          <a:p>
            <a:r>
              <a:rPr lang="en-US" dirty="0" smtClean="0"/>
              <a:t>The basis of government is </a:t>
            </a:r>
            <a:r>
              <a:rPr lang="en-US" b="1" dirty="0" smtClean="0"/>
              <a:t>consent of the governed.</a:t>
            </a:r>
          </a:p>
          <a:p>
            <a:r>
              <a:rPr lang="en-US" dirty="0" smtClean="0"/>
              <a:t>Men possess certain </a:t>
            </a:r>
            <a:r>
              <a:rPr lang="en-US" b="1" dirty="0" smtClean="0"/>
              <a:t>natural and unalienable rights.</a:t>
            </a:r>
          </a:p>
          <a:p>
            <a:r>
              <a:rPr lang="en-US" b="1" dirty="0" smtClean="0"/>
              <a:t>Social Contract</a:t>
            </a:r>
            <a:r>
              <a:rPr lang="en-US" dirty="0" smtClean="0"/>
              <a:t> – people have the right to change their government.</a:t>
            </a:r>
          </a:p>
          <a:p>
            <a:r>
              <a:rPr lang="en-US" dirty="0" smtClean="0"/>
              <a:t>Glorious Revolution justified</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1" y="685800"/>
            <a:ext cx="6553199" cy="5262979"/>
          </a:xfrm>
          <a:prstGeom prst="rect">
            <a:avLst/>
          </a:prstGeom>
          <a:noFill/>
        </p:spPr>
        <p:txBody>
          <a:bodyPr wrap="square" rtlCol="0">
            <a:spAutoFit/>
          </a:bodyPr>
          <a:lstStyle/>
          <a:p>
            <a:r>
              <a:rPr lang="en-US" sz="2400" dirty="0" smtClean="0"/>
              <a:t>“We hold these truths to be self-evident, that all men are created equal, that they are </a:t>
            </a:r>
            <a:r>
              <a:rPr lang="en-US" sz="2400" b="1" dirty="0" smtClean="0"/>
              <a:t>endowed by their Creator with certain unalienable rights</a:t>
            </a:r>
            <a:r>
              <a:rPr lang="en-US" sz="2400" dirty="0" smtClean="0"/>
              <a:t>, that among these are life, liberty and the pursuit of happiness. That to secure these rights, </a:t>
            </a:r>
            <a:r>
              <a:rPr lang="en-US" sz="2400" b="1" dirty="0" smtClean="0"/>
              <a:t>governments are instituted among men, deriving their just powers from the consent of the governed</a:t>
            </a:r>
            <a:r>
              <a:rPr lang="en-US" sz="2400" dirty="0" smtClean="0"/>
              <a:t>. That whenever any form of government becomes destructive to these ends, </a:t>
            </a:r>
            <a:r>
              <a:rPr lang="en-US" sz="2400" b="1" dirty="0" smtClean="0"/>
              <a:t>it is the right of the people to alter or to abolish it</a:t>
            </a:r>
            <a:r>
              <a:rPr lang="en-US" sz="2400" dirty="0" smtClean="0"/>
              <a:t>, and to institute new government, laying its foundation on such principles and organizing its powers in such form, as to them shall seem most likely to effect their safety and happiness.” </a:t>
            </a:r>
            <a:endParaRPr 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Thomas Jefferson, </a:t>
            </a:r>
            <a:r>
              <a:rPr lang="en-US" i="1" dirty="0" smtClean="0"/>
              <a:t>The Declaration of Independence</a:t>
            </a:r>
            <a:r>
              <a:rPr lang="en-US" dirty="0" smtClean="0"/>
              <a:t>, adopted July 4, 1776.</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Philosophes</a:t>
            </a:r>
            <a:endParaRPr lang="en-US" dirty="0"/>
          </a:p>
        </p:txBody>
      </p:sp>
      <p:sp>
        <p:nvSpPr>
          <p:cNvPr id="3" name="Content Placeholder 2"/>
          <p:cNvSpPr>
            <a:spLocks noGrp="1"/>
          </p:cNvSpPr>
          <p:nvPr>
            <p:ph idx="1"/>
          </p:nvPr>
        </p:nvSpPr>
        <p:spPr/>
        <p:txBody>
          <a:bodyPr/>
          <a:lstStyle/>
          <a:p>
            <a:r>
              <a:rPr lang="en-US" dirty="0" smtClean="0"/>
              <a:t>Thinkers &amp; Social Reformers</a:t>
            </a:r>
          </a:p>
          <a:p>
            <a:r>
              <a:rPr lang="en-US" dirty="0" smtClean="0"/>
              <a:t>Championed</a:t>
            </a:r>
          </a:p>
          <a:p>
            <a:pPr lvl="1"/>
            <a:r>
              <a:rPr lang="en-US" dirty="0" smtClean="0"/>
              <a:t>A secular society</a:t>
            </a:r>
          </a:p>
          <a:p>
            <a:pPr lvl="1"/>
            <a:r>
              <a:rPr lang="en-US" dirty="0" smtClean="0"/>
              <a:t>Religious toleration</a:t>
            </a:r>
          </a:p>
          <a:p>
            <a:pPr lvl="1"/>
            <a:r>
              <a:rPr lang="en-US" dirty="0" smtClean="0"/>
              <a:t>Freedom of speech</a:t>
            </a:r>
          </a:p>
          <a:p>
            <a:pPr lvl="1"/>
            <a:r>
              <a:rPr lang="en-US" dirty="0" smtClean="0"/>
              <a:t>Natural rights of men</a:t>
            </a:r>
          </a:p>
          <a:p>
            <a:pPr lvl="1"/>
            <a:r>
              <a:rPr lang="en-US" dirty="0" smtClean="0"/>
              <a:t>Man can solve society’s problems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Spokesmen of the Enlightenment</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Montesquieu</a:t>
            </a:r>
          </a:p>
          <a:p>
            <a:pPr lvl="1"/>
            <a:r>
              <a:rPr lang="en-US" dirty="0" smtClean="0"/>
              <a:t>Separation of powers of government</a:t>
            </a:r>
          </a:p>
          <a:p>
            <a:pPr lvl="1"/>
            <a:r>
              <a:rPr lang="en-US" dirty="0" smtClean="0"/>
              <a:t>Three branches:</a:t>
            </a:r>
          </a:p>
          <a:p>
            <a:pPr lvl="2"/>
            <a:r>
              <a:rPr lang="en-US" dirty="0" smtClean="0"/>
              <a:t>Executive</a:t>
            </a:r>
          </a:p>
          <a:p>
            <a:pPr lvl="2"/>
            <a:r>
              <a:rPr lang="en-US" dirty="0" smtClean="0"/>
              <a:t>Legislative</a:t>
            </a:r>
          </a:p>
          <a:p>
            <a:pPr lvl="2"/>
            <a:r>
              <a:rPr lang="en-US" dirty="0" smtClean="0"/>
              <a:t>Judicial</a:t>
            </a:r>
          </a:p>
          <a:p>
            <a:pPr lvl="2">
              <a:buNone/>
            </a:pPr>
            <a:endParaRPr lang="en-US" dirty="0" smtClean="0"/>
          </a:p>
          <a:p>
            <a:pPr lvl="1"/>
            <a:r>
              <a:rPr lang="en-US" dirty="0" smtClean="0"/>
              <a:t>“An empire founded by war has to maintain itself by war.”</a:t>
            </a:r>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t>Voltaire </a:t>
            </a:r>
          </a:p>
          <a:p>
            <a:pPr lvl="1"/>
            <a:r>
              <a:rPr lang="en-US" dirty="0" smtClean="0"/>
              <a:t>Wit</a:t>
            </a:r>
          </a:p>
          <a:p>
            <a:pPr lvl="1"/>
            <a:r>
              <a:rPr lang="en-US" dirty="0" smtClean="0"/>
              <a:t>Advocacy of civil liberties</a:t>
            </a:r>
          </a:p>
          <a:p>
            <a:pPr lvl="1"/>
            <a:r>
              <a:rPr lang="en-US" dirty="0" smtClean="0"/>
              <a:t>“Anyone who has the power to make you believe absurdities has the power to make you commit injustices.”</a:t>
            </a:r>
          </a:p>
          <a:p>
            <a:pPr lvl="1"/>
            <a:r>
              <a:rPr lang="en-US" dirty="0" smtClean="0"/>
              <a:t>“If there were no God, it would have been necessary to invent him.”</a:t>
            </a:r>
          </a:p>
          <a:p>
            <a:pPr lvl="1"/>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Spokesmen of the Enlightenment</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Diderot</a:t>
            </a:r>
          </a:p>
          <a:p>
            <a:r>
              <a:rPr lang="en-US" dirty="0" smtClean="0"/>
              <a:t>Editor of the French </a:t>
            </a:r>
            <a:r>
              <a:rPr lang="en-US" i="1" dirty="0" err="1" smtClean="0"/>
              <a:t>Encyclopedie</a:t>
            </a:r>
            <a:endParaRPr lang="en-US" dirty="0" smtClean="0"/>
          </a:p>
          <a:p>
            <a:r>
              <a:rPr lang="en-US" dirty="0" smtClean="0"/>
              <a:t>Collection of articles expressing enlightenment philosophy</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Rousseau</a:t>
            </a:r>
          </a:p>
          <a:p>
            <a:r>
              <a:rPr lang="en-US" dirty="0" smtClean="0"/>
              <a:t>Favored emotion &amp; sentiment above reason</a:t>
            </a:r>
          </a:p>
          <a:p>
            <a:r>
              <a:rPr lang="en-US" dirty="0" smtClean="0"/>
              <a:t>Father of Romanticism</a:t>
            </a:r>
          </a:p>
          <a:p>
            <a:r>
              <a:rPr lang="en-US" dirty="0" smtClean="0"/>
              <a:t>Basic goodness of man</a:t>
            </a:r>
          </a:p>
          <a:p>
            <a:r>
              <a:rPr lang="en-US" dirty="0" smtClean="0"/>
              <a:t>Government to do the people’s will (democracy)</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 of the Enlightenment</a:t>
            </a:r>
            <a:endParaRPr lang="en-US" dirty="0"/>
          </a:p>
        </p:txBody>
      </p:sp>
      <p:sp>
        <p:nvSpPr>
          <p:cNvPr id="3" name="Content Placeholder 2"/>
          <p:cNvSpPr>
            <a:spLocks noGrp="1"/>
          </p:cNvSpPr>
          <p:nvPr>
            <p:ph idx="1"/>
          </p:nvPr>
        </p:nvSpPr>
        <p:spPr/>
        <p:txBody>
          <a:bodyPr/>
          <a:lstStyle/>
          <a:p>
            <a:r>
              <a:rPr lang="en-US" dirty="0" smtClean="0"/>
              <a:t>Deism – belief that God was the “First Cause” of the universe</a:t>
            </a:r>
          </a:p>
          <a:p>
            <a:r>
              <a:rPr lang="en-US" dirty="0" smtClean="0"/>
              <a:t>Natural laws</a:t>
            </a:r>
          </a:p>
          <a:p>
            <a:r>
              <a:rPr lang="en-US" dirty="0" smtClean="0"/>
              <a:t>God doesn’t intervene in the affairs of men – impersonal</a:t>
            </a:r>
          </a:p>
          <a:p>
            <a:r>
              <a:rPr lang="en-US" dirty="0" smtClean="0"/>
              <a:t>Built upon human wisdom.</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Jeremiah 9:23-24</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This is what the LORD says: </a:t>
            </a:r>
          </a:p>
          <a:p>
            <a:pPr>
              <a:buNone/>
            </a:pPr>
            <a:r>
              <a:rPr lang="en-US" dirty="0" smtClean="0"/>
              <a:t> “Let not the wise boast of their wisdom </a:t>
            </a:r>
            <a:br>
              <a:rPr lang="en-US" dirty="0" smtClean="0"/>
            </a:br>
            <a:r>
              <a:rPr lang="en-US" dirty="0" smtClean="0"/>
              <a:t>   or the strong boast of their strength </a:t>
            </a:r>
            <a:br>
              <a:rPr lang="en-US" dirty="0" smtClean="0"/>
            </a:br>
            <a:r>
              <a:rPr lang="en-US" dirty="0" smtClean="0"/>
              <a:t>   or the rich boast of their riches, </a:t>
            </a:r>
            <a:br>
              <a:rPr lang="en-US" dirty="0" smtClean="0"/>
            </a:br>
            <a:r>
              <a:rPr lang="en-US" baseline="30000" dirty="0" smtClean="0"/>
              <a:t>24</a:t>
            </a:r>
            <a:r>
              <a:rPr lang="en-US" dirty="0" smtClean="0"/>
              <a:t> but let the one who boasts boast about this: </a:t>
            </a:r>
            <a:br>
              <a:rPr lang="en-US" dirty="0" smtClean="0"/>
            </a:br>
            <a:r>
              <a:rPr lang="en-US" dirty="0" smtClean="0"/>
              <a:t>   that they have the understanding to know me, </a:t>
            </a:r>
            <a:br>
              <a:rPr lang="en-US" dirty="0" smtClean="0"/>
            </a:br>
            <a:r>
              <a:rPr lang="en-US" dirty="0" smtClean="0"/>
              <a:t>that I am the LORD, who exercises kindness, </a:t>
            </a:r>
            <a:br>
              <a:rPr lang="en-US" dirty="0" smtClean="0"/>
            </a:br>
            <a:r>
              <a:rPr lang="en-US" dirty="0" smtClean="0"/>
              <a:t>   justice and righteousness on earth, </a:t>
            </a:r>
            <a:br>
              <a:rPr lang="en-US" dirty="0" smtClean="0"/>
            </a:br>
            <a:r>
              <a:rPr lang="en-US" dirty="0" smtClean="0"/>
              <a:t>   for in these I delight,” </a:t>
            </a:r>
            <a:br>
              <a:rPr lang="en-US" dirty="0" smtClean="0"/>
            </a:br>
            <a:r>
              <a:rPr lang="en-US" dirty="0" smtClean="0"/>
              <a:t>            declares the LORD.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Corinthians 2:5, 14, 16</a:t>
            </a:r>
            <a:endParaRPr lang="en-US" dirty="0"/>
          </a:p>
        </p:txBody>
      </p:sp>
      <p:sp>
        <p:nvSpPr>
          <p:cNvPr id="3" name="Content Placeholder 2"/>
          <p:cNvSpPr>
            <a:spLocks noGrp="1"/>
          </p:cNvSpPr>
          <p:nvPr>
            <p:ph idx="1"/>
          </p:nvPr>
        </p:nvSpPr>
        <p:spPr/>
        <p:txBody>
          <a:bodyPr>
            <a:normAutofit fontScale="92500" lnSpcReduction="10000"/>
          </a:bodyPr>
          <a:lstStyle/>
          <a:p>
            <a:r>
              <a:rPr lang="en-US" baseline="30000" dirty="0" smtClean="0"/>
              <a:t>5</a:t>
            </a:r>
            <a:r>
              <a:rPr lang="en-US" dirty="0" smtClean="0"/>
              <a:t> so that your faith might not rest on human wisdom, but on God’s power…</a:t>
            </a:r>
          </a:p>
          <a:p>
            <a:r>
              <a:rPr lang="en-US" baseline="30000" dirty="0" smtClean="0"/>
              <a:t>14</a:t>
            </a:r>
            <a:r>
              <a:rPr lang="en-US" dirty="0" smtClean="0"/>
              <a:t> The person without the Spirit does not accept the things that come from the Spirit of God but considers them foolishness, and cannot understand them because they are discerned only through the Spirit. ..</a:t>
            </a:r>
          </a:p>
          <a:p>
            <a:r>
              <a:rPr lang="en-US" baseline="30000" dirty="0" smtClean="0"/>
              <a:t>16</a:t>
            </a:r>
            <a:r>
              <a:rPr lang="en-US" dirty="0" smtClean="0"/>
              <a:t> for “Who has known the mind of the Lord </a:t>
            </a:r>
            <a:br>
              <a:rPr lang="en-US" dirty="0" smtClean="0"/>
            </a:br>
            <a:r>
              <a:rPr lang="en-US" dirty="0" smtClean="0"/>
              <a:t>so as to instruct him?” But we have the mind of Christ. </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Spiritual awakening</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Psalm 19:8</a:t>
            </a:r>
            <a:endParaRPr lang="en-US" dirty="0"/>
          </a:p>
        </p:txBody>
      </p:sp>
      <p:sp>
        <p:nvSpPr>
          <p:cNvPr id="5" name="Content Placeholder 4"/>
          <p:cNvSpPr>
            <a:spLocks noGrp="1"/>
          </p:cNvSpPr>
          <p:nvPr>
            <p:ph idx="1"/>
          </p:nvPr>
        </p:nvSpPr>
        <p:spPr/>
        <p:txBody>
          <a:bodyPr/>
          <a:lstStyle/>
          <a:p>
            <a:r>
              <a:rPr lang="en-US" dirty="0" smtClean="0"/>
              <a:t>The statutes of the Lord are right, rejoicing the heart; the commandment of the Lord is pure, enlightening the eyes. </a:t>
            </a:r>
            <a:endParaRPr lang="en-US" dirty="0"/>
          </a:p>
        </p:txBody>
      </p:sp>
      <p:pic>
        <p:nvPicPr>
          <p:cNvPr id="6" name="Picture 5" descr="sunset_enlightenment.jpg"/>
          <p:cNvPicPr>
            <a:picLocks noChangeAspect="1"/>
          </p:cNvPicPr>
          <p:nvPr/>
        </p:nvPicPr>
        <p:blipFill>
          <a:blip r:embed="rId2" cstate="print"/>
          <a:stretch>
            <a:fillRect/>
          </a:stretch>
        </p:blipFill>
        <p:spPr>
          <a:xfrm>
            <a:off x="1524000" y="2971800"/>
            <a:ext cx="6934200" cy="371475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Revivals in Germany</a:t>
            </a:r>
            <a:endParaRPr lang="en-US" dirty="0"/>
          </a:p>
        </p:txBody>
      </p:sp>
      <p:sp>
        <p:nvSpPr>
          <p:cNvPr id="3" name="Content Placeholder 2"/>
          <p:cNvSpPr>
            <a:spLocks noGrp="1"/>
          </p:cNvSpPr>
          <p:nvPr>
            <p:ph sz="half" idx="1"/>
          </p:nvPr>
        </p:nvSpPr>
        <p:spPr/>
        <p:txBody>
          <a:bodyPr/>
          <a:lstStyle/>
          <a:p>
            <a:r>
              <a:rPr lang="en-US" dirty="0" smtClean="0"/>
              <a:t>Pietism</a:t>
            </a:r>
          </a:p>
          <a:p>
            <a:pPr lvl="1"/>
            <a:r>
              <a:rPr lang="en-US" dirty="0" smtClean="0"/>
              <a:t>Philipp </a:t>
            </a:r>
            <a:r>
              <a:rPr lang="en-US" dirty="0" err="1" smtClean="0"/>
              <a:t>Spener</a:t>
            </a:r>
            <a:endParaRPr lang="en-US" dirty="0" smtClean="0"/>
          </a:p>
          <a:p>
            <a:pPr lvl="1"/>
            <a:r>
              <a:rPr lang="en-US" dirty="0" smtClean="0"/>
              <a:t>August </a:t>
            </a:r>
            <a:r>
              <a:rPr lang="en-US" dirty="0" err="1" smtClean="0"/>
              <a:t>Francke</a:t>
            </a:r>
            <a:endParaRPr lang="en-US" dirty="0" smtClean="0"/>
          </a:p>
          <a:p>
            <a:pPr lvl="1"/>
            <a:r>
              <a:rPr lang="en-US" dirty="0" err="1" smtClean="0"/>
              <a:t>Nikolaus</a:t>
            </a:r>
            <a:r>
              <a:rPr lang="en-US" dirty="0" smtClean="0"/>
              <a:t> von Zinzendorf – unite all Christians</a:t>
            </a:r>
          </a:p>
          <a:p>
            <a:pPr lvl="1"/>
            <a:r>
              <a:rPr lang="en-US" dirty="0" smtClean="0"/>
              <a:t>Renewed interest in the Word of God following the Reformation leaders</a:t>
            </a:r>
            <a:endParaRPr lang="en-US" dirty="0"/>
          </a:p>
        </p:txBody>
      </p:sp>
      <p:pic>
        <p:nvPicPr>
          <p:cNvPr id="5" name="Content Placeholder 4" descr="stained glass pietism.jpg"/>
          <p:cNvPicPr>
            <a:picLocks noGrp="1" noChangeAspect="1"/>
          </p:cNvPicPr>
          <p:nvPr>
            <p:ph sz="half" idx="2"/>
          </p:nvPr>
        </p:nvPicPr>
        <p:blipFill>
          <a:blip r:embed="rId2" cstate="print"/>
          <a:stretch>
            <a:fillRect/>
          </a:stretch>
        </p:blipFill>
        <p:spPr>
          <a:xfrm>
            <a:off x="5410200" y="1471810"/>
            <a:ext cx="3396686" cy="477659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Revivals in England</a:t>
            </a:r>
            <a:endParaRPr lang="en-US" dirty="0"/>
          </a:p>
        </p:txBody>
      </p:sp>
      <p:pic>
        <p:nvPicPr>
          <p:cNvPr id="5" name="Content Placeholder 4" descr="john-wesley.jpg"/>
          <p:cNvPicPr>
            <a:picLocks noGrp="1" noChangeAspect="1"/>
          </p:cNvPicPr>
          <p:nvPr>
            <p:ph sz="half" idx="1"/>
          </p:nvPr>
        </p:nvPicPr>
        <p:blipFill>
          <a:blip r:embed="rId2" cstate="print"/>
          <a:stretch>
            <a:fillRect/>
          </a:stretch>
        </p:blipFill>
        <p:spPr>
          <a:xfrm>
            <a:off x="1200300" y="1828800"/>
            <a:ext cx="3905100" cy="3836288"/>
          </a:xfrm>
        </p:spPr>
      </p:pic>
      <p:sp>
        <p:nvSpPr>
          <p:cNvPr id="4" name="Content Placeholder 3"/>
          <p:cNvSpPr>
            <a:spLocks noGrp="1"/>
          </p:cNvSpPr>
          <p:nvPr>
            <p:ph sz="half" idx="2"/>
          </p:nvPr>
        </p:nvSpPr>
        <p:spPr/>
        <p:txBody>
          <a:bodyPr/>
          <a:lstStyle/>
          <a:p>
            <a:r>
              <a:rPr lang="en-US" dirty="0" smtClean="0"/>
              <a:t>John Wesley</a:t>
            </a:r>
          </a:p>
          <a:p>
            <a:pPr lvl="1"/>
            <a:r>
              <a:rPr lang="en-US" dirty="0" smtClean="0"/>
              <a:t>Anglican</a:t>
            </a:r>
          </a:p>
          <a:p>
            <a:pPr lvl="1"/>
            <a:r>
              <a:rPr lang="en-US" dirty="0" smtClean="0"/>
              <a:t>Methodist</a:t>
            </a:r>
          </a:p>
          <a:p>
            <a:pPr lvl="1"/>
            <a:r>
              <a:rPr lang="en-US" dirty="0" smtClean="0"/>
              <a:t>Moravians</a:t>
            </a:r>
          </a:p>
          <a:p>
            <a:pPr lvl="1"/>
            <a:r>
              <a:rPr lang="en-US" dirty="0" smtClean="0"/>
              <a:t>England</a:t>
            </a:r>
          </a:p>
          <a:p>
            <a:pPr lvl="1"/>
            <a:r>
              <a:rPr lang="en-US" dirty="0" smtClean="0"/>
              <a:t>America</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Revivals in England</a:t>
            </a:r>
            <a:endParaRPr lang="en-US" dirty="0"/>
          </a:p>
        </p:txBody>
      </p:sp>
      <p:sp>
        <p:nvSpPr>
          <p:cNvPr id="3" name="Content Placeholder 2"/>
          <p:cNvSpPr>
            <a:spLocks noGrp="1"/>
          </p:cNvSpPr>
          <p:nvPr>
            <p:ph sz="half" idx="1"/>
          </p:nvPr>
        </p:nvSpPr>
        <p:spPr/>
        <p:txBody>
          <a:bodyPr/>
          <a:lstStyle/>
          <a:p>
            <a:r>
              <a:rPr lang="en-US" dirty="0" smtClean="0"/>
              <a:t>George Whitefield</a:t>
            </a:r>
          </a:p>
          <a:p>
            <a:pPr lvl="1"/>
            <a:r>
              <a:rPr lang="en-US" dirty="0" smtClean="0"/>
              <a:t>Evangelist</a:t>
            </a:r>
          </a:p>
          <a:p>
            <a:pPr lvl="1"/>
            <a:r>
              <a:rPr lang="en-US" dirty="0" smtClean="0"/>
              <a:t>Britain</a:t>
            </a:r>
          </a:p>
          <a:p>
            <a:pPr lvl="1"/>
            <a:r>
              <a:rPr lang="en-US" dirty="0" smtClean="0"/>
              <a:t>America</a:t>
            </a:r>
          </a:p>
          <a:p>
            <a:pPr lvl="1"/>
            <a:r>
              <a:rPr lang="en-US" dirty="0" smtClean="0"/>
              <a:t>Helped advance the Great Awakening in America</a:t>
            </a:r>
            <a:endParaRPr lang="en-US" dirty="0"/>
          </a:p>
        </p:txBody>
      </p:sp>
      <p:pic>
        <p:nvPicPr>
          <p:cNvPr id="5" name="Content Placeholder 4" descr="george-whitefield-preaching.jpg"/>
          <p:cNvPicPr>
            <a:picLocks noGrp="1" noChangeAspect="1"/>
          </p:cNvPicPr>
          <p:nvPr>
            <p:ph sz="half" idx="2"/>
          </p:nvPr>
        </p:nvPicPr>
        <p:blipFill>
          <a:blip r:embed="rId2" cstate="print"/>
          <a:stretch>
            <a:fillRect/>
          </a:stretch>
        </p:blipFill>
        <p:spPr>
          <a:xfrm>
            <a:off x="4800600" y="2971800"/>
            <a:ext cx="4010223" cy="2994977"/>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Revivals in America</a:t>
            </a:r>
            <a:endParaRPr lang="en-US" dirty="0"/>
          </a:p>
        </p:txBody>
      </p:sp>
      <p:pic>
        <p:nvPicPr>
          <p:cNvPr id="5" name="Content Placeholder 4" descr="Great Awakening.jpg"/>
          <p:cNvPicPr>
            <a:picLocks noGrp="1" noChangeAspect="1"/>
          </p:cNvPicPr>
          <p:nvPr>
            <p:ph sz="half" idx="1"/>
          </p:nvPr>
        </p:nvPicPr>
        <p:blipFill>
          <a:blip r:embed="rId2" cstate="print"/>
          <a:stretch>
            <a:fillRect/>
          </a:stretch>
        </p:blipFill>
        <p:spPr>
          <a:xfrm>
            <a:off x="0" y="1219200"/>
            <a:ext cx="2730039" cy="4664075"/>
          </a:xfrm>
        </p:spPr>
      </p:pic>
      <p:sp>
        <p:nvSpPr>
          <p:cNvPr id="4" name="Content Placeholder 3"/>
          <p:cNvSpPr>
            <a:spLocks noGrp="1"/>
          </p:cNvSpPr>
          <p:nvPr>
            <p:ph sz="half" idx="2"/>
          </p:nvPr>
        </p:nvSpPr>
        <p:spPr>
          <a:xfrm>
            <a:off x="5638800" y="1295400"/>
            <a:ext cx="3294888" cy="4892040"/>
          </a:xfrm>
        </p:spPr>
        <p:txBody>
          <a:bodyPr>
            <a:normAutofit fontScale="92500"/>
          </a:bodyPr>
          <a:lstStyle/>
          <a:p>
            <a:r>
              <a:rPr lang="en-US" dirty="0" smtClean="0"/>
              <a:t>Great Awakening, 1740-1742</a:t>
            </a:r>
          </a:p>
          <a:p>
            <a:r>
              <a:rPr lang="en-US" dirty="0" smtClean="0"/>
              <a:t>Wesley &amp; Whitefield</a:t>
            </a:r>
          </a:p>
          <a:p>
            <a:r>
              <a:rPr lang="en-US" dirty="0" smtClean="0"/>
              <a:t>Jonathan Edwards</a:t>
            </a:r>
          </a:p>
          <a:p>
            <a:pPr lvl="1"/>
            <a:r>
              <a:rPr lang="en-US" dirty="0" smtClean="0"/>
              <a:t>“Sinners in the Hands of an Angry God”</a:t>
            </a:r>
          </a:p>
          <a:p>
            <a:pPr lvl="1"/>
            <a:r>
              <a:rPr lang="en-US" dirty="0" smtClean="0"/>
              <a:t>Tens of thousands saved</a:t>
            </a:r>
          </a:p>
          <a:p>
            <a:pPr lvl="1"/>
            <a:r>
              <a:rPr lang="en-US" dirty="0" smtClean="0"/>
              <a:t>Hundreds of new churches</a:t>
            </a:r>
          </a:p>
          <a:p>
            <a:pPr lvl="1"/>
            <a:r>
              <a:rPr lang="en-US" dirty="0" smtClean="0"/>
              <a:t>Changed lives</a:t>
            </a:r>
            <a:endParaRPr lang="en-US" dirty="0"/>
          </a:p>
        </p:txBody>
      </p:sp>
      <p:pic>
        <p:nvPicPr>
          <p:cNvPr id="6" name="Picture 5" descr="Sinners in the Hands.jpg"/>
          <p:cNvPicPr>
            <a:picLocks noChangeAspect="1"/>
          </p:cNvPicPr>
          <p:nvPr/>
        </p:nvPicPr>
        <p:blipFill>
          <a:blip r:embed="rId3" cstate="print"/>
          <a:stretch>
            <a:fillRect/>
          </a:stretch>
        </p:blipFill>
        <p:spPr>
          <a:xfrm>
            <a:off x="2590800" y="1676400"/>
            <a:ext cx="2848356" cy="48006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Gospel in Song: Hymns</a:t>
            </a:r>
            <a:endParaRPr lang="en-US" dirty="0"/>
          </a:p>
        </p:txBody>
      </p:sp>
      <p:sp>
        <p:nvSpPr>
          <p:cNvPr id="3" name="Content Placeholder 2"/>
          <p:cNvSpPr>
            <a:spLocks noGrp="1"/>
          </p:cNvSpPr>
          <p:nvPr>
            <p:ph sz="half" idx="1"/>
          </p:nvPr>
        </p:nvSpPr>
        <p:spPr/>
        <p:txBody>
          <a:bodyPr/>
          <a:lstStyle/>
          <a:p>
            <a:r>
              <a:rPr lang="en-US" dirty="0" smtClean="0"/>
              <a:t>Charles Wesley</a:t>
            </a:r>
          </a:p>
          <a:p>
            <a:r>
              <a:rPr lang="en-US" dirty="0" smtClean="0"/>
              <a:t>Isaac Watts</a:t>
            </a:r>
          </a:p>
          <a:p>
            <a:r>
              <a:rPr lang="en-US" dirty="0" smtClean="0"/>
              <a:t>Doctrinally sound</a:t>
            </a:r>
          </a:p>
          <a:p>
            <a:r>
              <a:rPr lang="en-US" dirty="0" smtClean="0"/>
              <a:t>Easily understood</a:t>
            </a:r>
          </a:p>
          <a:p>
            <a:r>
              <a:rPr lang="en-US" dirty="0" smtClean="0"/>
              <a:t>Focus attention on Christ</a:t>
            </a:r>
            <a:endParaRPr lang="en-US" dirty="0"/>
          </a:p>
        </p:txBody>
      </p:sp>
      <p:sp>
        <p:nvSpPr>
          <p:cNvPr id="4" name="Content Placeholder 3"/>
          <p:cNvSpPr>
            <a:spLocks noGrp="1"/>
          </p:cNvSpPr>
          <p:nvPr>
            <p:ph sz="half" idx="2"/>
          </p:nvPr>
        </p:nvSpPr>
        <p:spPr/>
        <p:txBody>
          <a:bodyPr/>
          <a:lstStyle/>
          <a:p>
            <a:r>
              <a:rPr lang="en-US" dirty="0" smtClean="0"/>
              <a:t>“O God Our Help in Ages Past”</a:t>
            </a:r>
          </a:p>
          <a:p>
            <a:r>
              <a:rPr lang="en-US" dirty="0" smtClean="0">
                <a:hlinkClick r:id="rId2"/>
              </a:rPr>
              <a:t>http://www.cyberhymnal.org/htm/o/g/ogohiap.htm</a:t>
            </a:r>
            <a:endParaRPr lang="en-US" dirty="0" smtClean="0"/>
          </a:p>
          <a:p>
            <a:r>
              <a:rPr lang="en-US" dirty="0" smtClean="0"/>
              <a:t>“O For a Thousand Tongues to Sing”</a:t>
            </a:r>
          </a:p>
          <a:p>
            <a:r>
              <a:rPr lang="en-US" dirty="0" smtClean="0">
                <a:hlinkClick r:id="rId3"/>
              </a:rPr>
              <a:t>http://www.cyberhymnal.org/htm/o/f/o/ofor1000.htm</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Artistic reflection</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Baroque Age in Art (1600-1750)</a:t>
            </a:r>
            <a:endParaRPr lang="en-US" dirty="0"/>
          </a:p>
        </p:txBody>
      </p:sp>
      <p:sp>
        <p:nvSpPr>
          <p:cNvPr id="3" name="Content Placeholder 2"/>
          <p:cNvSpPr>
            <a:spLocks noGrp="1"/>
          </p:cNvSpPr>
          <p:nvPr>
            <p:ph idx="1"/>
          </p:nvPr>
        </p:nvSpPr>
        <p:spPr/>
        <p:txBody>
          <a:bodyPr/>
          <a:lstStyle/>
          <a:p>
            <a:r>
              <a:rPr lang="en-US" dirty="0" smtClean="0"/>
              <a:t>Mannerism – reflected political and religious tension of the Reformation Era.</a:t>
            </a:r>
          </a:p>
          <a:p>
            <a:r>
              <a:rPr lang="en-US" dirty="0" smtClean="0"/>
              <a:t>Works filled with distortions, exaggerations, clashing colors.</a:t>
            </a:r>
          </a:p>
          <a:p>
            <a:r>
              <a:rPr lang="en-US" dirty="0" smtClean="0"/>
              <a:t>Mannerist art was more a period of time between the Renaissance art forms and the Baroque art forms.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discoveries</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6184392" cy="182562"/>
          </a:xfrm>
        </p:spPr>
        <p:txBody>
          <a:bodyPr>
            <a:normAutofit fontScale="90000"/>
          </a:bodyPr>
          <a:lstStyle/>
          <a:p>
            <a:endParaRPr lang="en-US" dirty="0"/>
          </a:p>
        </p:txBody>
      </p:sp>
      <p:pic>
        <p:nvPicPr>
          <p:cNvPr id="4" name="Content Placeholder 3" descr="madonnaandchild el greco.jpg"/>
          <p:cNvPicPr>
            <a:picLocks noGrp="1" noChangeAspect="1"/>
          </p:cNvPicPr>
          <p:nvPr>
            <p:ph idx="1"/>
          </p:nvPr>
        </p:nvPicPr>
        <p:blipFill>
          <a:blip r:embed="rId2" cstate="print"/>
          <a:stretch>
            <a:fillRect/>
          </a:stretch>
        </p:blipFill>
        <p:spPr>
          <a:xfrm>
            <a:off x="1371600" y="304800"/>
            <a:ext cx="3127375" cy="5967032"/>
          </a:xfrm>
        </p:spPr>
      </p:pic>
      <p:sp>
        <p:nvSpPr>
          <p:cNvPr id="5" name="TextBox 4"/>
          <p:cNvSpPr txBox="1"/>
          <p:nvPr/>
        </p:nvSpPr>
        <p:spPr>
          <a:xfrm>
            <a:off x="5029201" y="990600"/>
            <a:ext cx="3352800" cy="3231654"/>
          </a:xfrm>
          <a:prstGeom prst="rect">
            <a:avLst/>
          </a:prstGeom>
          <a:noFill/>
        </p:spPr>
        <p:txBody>
          <a:bodyPr wrap="square" rtlCol="0">
            <a:spAutoFit/>
          </a:bodyPr>
          <a:lstStyle/>
          <a:p>
            <a:r>
              <a:rPr lang="en-US" sz="2800" i="1" dirty="0" smtClean="0"/>
              <a:t>Madonna and Child </a:t>
            </a:r>
            <a:r>
              <a:rPr lang="en-US" sz="2800" dirty="0" smtClean="0"/>
              <a:t>by El Greco.</a:t>
            </a:r>
          </a:p>
          <a:p>
            <a:endParaRPr lang="en-US" sz="2800" dirty="0" smtClean="0"/>
          </a:p>
          <a:p>
            <a:r>
              <a:rPr lang="en-US" sz="2800" dirty="0" smtClean="0"/>
              <a:t>Notice the elongated necks, arms, and fingers.</a:t>
            </a:r>
          </a:p>
          <a:p>
            <a:endParaRPr lang="en-US"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Baroque Style</a:t>
            </a:r>
            <a:endParaRPr lang="en-US" dirty="0"/>
          </a:p>
        </p:txBody>
      </p:sp>
      <p:sp>
        <p:nvSpPr>
          <p:cNvPr id="3" name="Content Placeholder 2"/>
          <p:cNvSpPr>
            <a:spLocks noGrp="1"/>
          </p:cNvSpPr>
          <p:nvPr>
            <p:ph idx="1"/>
          </p:nvPr>
        </p:nvSpPr>
        <p:spPr>
          <a:xfrm>
            <a:off x="1371600" y="1447800"/>
            <a:ext cx="7562088" cy="4800600"/>
          </a:xfrm>
        </p:spPr>
        <p:txBody>
          <a:bodyPr/>
          <a:lstStyle/>
          <a:p>
            <a:r>
              <a:rPr lang="en-US" dirty="0" smtClean="0"/>
              <a:t>Grand, dynamic, heroic, active, swirling, sensual, and emotional.</a:t>
            </a:r>
          </a:p>
          <a:p>
            <a:endParaRPr lang="en-US" dirty="0"/>
          </a:p>
        </p:txBody>
      </p:sp>
      <p:pic>
        <p:nvPicPr>
          <p:cNvPr id="4" name="Picture 3" descr="bernini_fountainofthefourrivers1.jpg"/>
          <p:cNvPicPr>
            <a:picLocks noChangeAspect="1"/>
          </p:cNvPicPr>
          <p:nvPr/>
        </p:nvPicPr>
        <p:blipFill>
          <a:blip r:embed="rId2" cstate="print"/>
          <a:stretch>
            <a:fillRect/>
          </a:stretch>
        </p:blipFill>
        <p:spPr>
          <a:xfrm>
            <a:off x="3810000" y="2667000"/>
            <a:ext cx="4928886" cy="3810000"/>
          </a:xfrm>
          <a:prstGeom prst="rect">
            <a:avLst/>
          </a:prstGeom>
        </p:spPr>
      </p:pic>
      <p:sp>
        <p:nvSpPr>
          <p:cNvPr id="5" name="TextBox 4"/>
          <p:cNvSpPr txBox="1"/>
          <p:nvPr/>
        </p:nvSpPr>
        <p:spPr>
          <a:xfrm>
            <a:off x="1143000" y="3124200"/>
            <a:ext cx="2286000" cy="2862322"/>
          </a:xfrm>
          <a:prstGeom prst="rect">
            <a:avLst/>
          </a:prstGeom>
          <a:noFill/>
        </p:spPr>
        <p:txBody>
          <a:bodyPr wrap="square" rtlCol="0">
            <a:spAutoFit/>
          </a:bodyPr>
          <a:lstStyle/>
          <a:p>
            <a:r>
              <a:rPr lang="en-US" sz="2800" i="1" dirty="0" smtClean="0"/>
              <a:t>Fountains of the Four Rivers</a:t>
            </a:r>
          </a:p>
          <a:p>
            <a:r>
              <a:rPr lang="en-US" sz="2000" dirty="0" err="1" smtClean="0"/>
              <a:t>Gian</a:t>
            </a:r>
            <a:r>
              <a:rPr lang="en-US" sz="2000" dirty="0" smtClean="0"/>
              <a:t> Lorenzo de Bernini</a:t>
            </a:r>
          </a:p>
          <a:p>
            <a:endParaRPr lang="en-US" sz="2800" i="1" dirty="0" smtClean="0"/>
          </a:p>
          <a:p>
            <a:endParaRPr lang="en-US" sz="2800" i="1" dirty="0" smtClean="0"/>
          </a:p>
          <a:p>
            <a:endParaRPr lang="en-US" sz="2800" i="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ubens19.jpg"/>
          <p:cNvPicPr>
            <a:picLocks noGrp="1" noChangeAspect="1"/>
          </p:cNvPicPr>
          <p:nvPr>
            <p:ph idx="1"/>
          </p:nvPr>
        </p:nvPicPr>
        <p:blipFill>
          <a:blip r:embed="rId2" cstate="print"/>
          <a:stretch>
            <a:fillRect/>
          </a:stretch>
        </p:blipFill>
        <p:spPr>
          <a:xfrm>
            <a:off x="1371600" y="457200"/>
            <a:ext cx="3684461" cy="4800600"/>
          </a:xfrm>
        </p:spPr>
      </p:pic>
      <p:sp>
        <p:nvSpPr>
          <p:cNvPr id="5" name="TextBox 4"/>
          <p:cNvSpPr txBox="1"/>
          <p:nvPr/>
        </p:nvSpPr>
        <p:spPr>
          <a:xfrm>
            <a:off x="5257800" y="1828800"/>
            <a:ext cx="2438400" cy="3108543"/>
          </a:xfrm>
          <a:prstGeom prst="rect">
            <a:avLst/>
          </a:prstGeom>
          <a:noFill/>
        </p:spPr>
        <p:txBody>
          <a:bodyPr wrap="square" rtlCol="0">
            <a:spAutoFit/>
          </a:bodyPr>
          <a:lstStyle/>
          <a:p>
            <a:r>
              <a:rPr lang="en-US" sz="2800" dirty="0" smtClean="0"/>
              <a:t>Rubens with his wife and son</a:t>
            </a:r>
          </a:p>
          <a:p>
            <a:endParaRPr lang="en-US" sz="2800" dirty="0" smtClean="0"/>
          </a:p>
          <a:p>
            <a:r>
              <a:rPr lang="en-US" sz="2800" dirty="0" smtClean="0"/>
              <a:t>Peter Paul Rubens (Flemish)</a:t>
            </a:r>
            <a:endParaRPr lang="en-US" sz="2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0" y="274638"/>
            <a:ext cx="3523488" cy="1143000"/>
          </a:xfrm>
        </p:spPr>
        <p:txBody>
          <a:bodyPr>
            <a:normAutofit/>
          </a:bodyPr>
          <a:lstStyle/>
          <a:p>
            <a:r>
              <a:rPr lang="en-US" sz="2400" dirty="0" smtClean="0"/>
              <a:t>Holland is a region in the Netherlands.</a:t>
            </a:r>
            <a:endParaRPr lang="en-US" sz="2400" dirty="0"/>
          </a:p>
        </p:txBody>
      </p:sp>
      <p:pic>
        <p:nvPicPr>
          <p:cNvPr id="4" name="Content Placeholder 3" descr="Belgium map.gif"/>
          <p:cNvPicPr>
            <a:picLocks noGrp="1" noChangeAspect="1"/>
          </p:cNvPicPr>
          <p:nvPr>
            <p:ph idx="1"/>
          </p:nvPr>
        </p:nvPicPr>
        <p:blipFill>
          <a:blip r:embed="rId2" cstate="print"/>
          <a:stretch>
            <a:fillRect/>
          </a:stretch>
        </p:blipFill>
        <p:spPr>
          <a:xfrm>
            <a:off x="914400" y="457200"/>
            <a:ext cx="3810000" cy="3171825"/>
          </a:xfrm>
        </p:spPr>
      </p:pic>
      <p:pic>
        <p:nvPicPr>
          <p:cNvPr id="5" name="Picture 4" descr="map France_etc_pol.jpg"/>
          <p:cNvPicPr>
            <a:picLocks noChangeAspect="1"/>
          </p:cNvPicPr>
          <p:nvPr/>
        </p:nvPicPr>
        <p:blipFill>
          <a:blip r:embed="rId3" cstate="print"/>
          <a:stretch>
            <a:fillRect/>
          </a:stretch>
        </p:blipFill>
        <p:spPr>
          <a:xfrm>
            <a:off x="4643907" y="1532890"/>
            <a:ext cx="4500093" cy="5325110"/>
          </a:xfrm>
          <a:prstGeom prst="rect">
            <a:avLst/>
          </a:prstGeom>
        </p:spPr>
      </p:pic>
      <p:sp>
        <p:nvSpPr>
          <p:cNvPr id="6" name="TextBox 5"/>
          <p:cNvSpPr txBox="1"/>
          <p:nvPr/>
        </p:nvSpPr>
        <p:spPr>
          <a:xfrm>
            <a:off x="1219201" y="4114800"/>
            <a:ext cx="2743200" cy="1477328"/>
          </a:xfrm>
          <a:prstGeom prst="rect">
            <a:avLst/>
          </a:prstGeom>
          <a:noFill/>
        </p:spPr>
        <p:txBody>
          <a:bodyPr wrap="square" rtlCol="0">
            <a:spAutoFit/>
          </a:bodyPr>
          <a:lstStyle/>
          <a:p>
            <a:r>
              <a:rPr lang="en-US" sz="2400" dirty="0" smtClean="0"/>
              <a:t>A person from Flanders (in Belgium) is Flemish.</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The Meeting of Abraham &amp; Melchizedek, </a:t>
            </a:r>
            <a:r>
              <a:rPr lang="en-US" dirty="0" smtClean="0"/>
              <a:t>Rubens</a:t>
            </a:r>
            <a:endParaRPr lang="en-US" i="1" dirty="0"/>
          </a:p>
        </p:txBody>
      </p:sp>
      <p:pic>
        <p:nvPicPr>
          <p:cNvPr id="4" name="Content Placeholder 3" descr="Rubens the_meeting_of_abraham_and_melchizedek.jpg"/>
          <p:cNvPicPr>
            <a:picLocks noGrp="1" noChangeAspect="1"/>
          </p:cNvPicPr>
          <p:nvPr>
            <p:ph idx="1"/>
          </p:nvPr>
        </p:nvPicPr>
        <p:blipFill>
          <a:blip r:embed="rId2" cstate="print"/>
          <a:stretch>
            <a:fillRect/>
          </a:stretch>
        </p:blipFill>
        <p:spPr>
          <a:xfrm>
            <a:off x="2159861" y="1447800"/>
            <a:ext cx="6049827" cy="4800600"/>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Rembrandt van Rijn (1606-1669)</a:t>
            </a:r>
            <a:endParaRPr lang="en-US" dirty="0"/>
          </a:p>
        </p:txBody>
      </p:sp>
      <p:sp>
        <p:nvSpPr>
          <p:cNvPr id="3" name="Content Placeholder 2"/>
          <p:cNvSpPr>
            <a:spLocks noGrp="1"/>
          </p:cNvSpPr>
          <p:nvPr>
            <p:ph sz="half" idx="1"/>
          </p:nvPr>
        </p:nvSpPr>
        <p:spPr/>
        <p:txBody>
          <a:bodyPr/>
          <a:lstStyle/>
          <a:p>
            <a:r>
              <a:rPr lang="en-US" dirty="0" smtClean="0"/>
              <a:t>Greatest Dutch painter of all time.</a:t>
            </a:r>
          </a:p>
          <a:p>
            <a:r>
              <a:rPr lang="en-US" dirty="0" smtClean="0"/>
              <a:t>Protestant</a:t>
            </a:r>
          </a:p>
          <a:p>
            <a:r>
              <a:rPr lang="en-US" dirty="0" smtClean="0"/>
              <a:t>Bible scenes</a:t>
            </a:r>
          </a:p>
          <a:p>
            <a:r>
              <a:rPr lang="en-US" dirty="0" smtClean="0"/>
              <a:t>Amazing psychological insight depicted in paintings.</a:t>
            </a:r>
            <a:endParaRPr lang="en-US" dirty="0"/>
          </a:p>
        </p:txBody>
      </p:sp>
      <p:pic>
        <p:nvPicPr>
          <p:cNvPr id="5" name="Content Placeholder 4" descr="Rembrant young self portrait.jpg"/>
          <p:cNvPicPr>
            <a:picLocks noGrp="1" noChangeAspect="1"/>
          </p:cNvPicPr>
          <p:nvPr>
            <p:ph sz="half" idx="2"/>
          </p:nvPr>
        </p:nvPicPr>
        <p:blipFill>
          <a:blip r:embed="rId2" cstate="print"/>
          <a:stretch>
            <a:fillRect/>
          </a:stretch>
        </p:blipFill>
        <p:spPr>
          <a:xfrm>
            <a:off x="5257800" y="1269047"/>
            <a:ext cx="2971800" cy="4160520"/>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MBRANDT JOSEPH ACCUSED BY POTIPHAR'S WIFE 1655.JPG"/>
          <p:cNvPicPr>
            <a:picLocks noChangeAspect="1"/>
          </p:cNvPicPr>
          <p:nvPr/>
        </p:nvPicPr>
        <p:blipFill>
          <a:blip r:embed="rId2" cstate="print"/>
          <a:stretch>
            <a:fillRect/>
          </a:stretch>
        </p:blipFill>
        <p:spPr>
          <a:xfrm>
            <a:off x="609600" y="152400"/>
            <a:ext cx="5715000" cy="6502500"/>
          </a:xfrm>
          <a:prstGeom prst="rect">
            <a:avLst/>
          </a:prstGeom>
        </p:spPr>
      </p:pic>
      <p:sp>
        <p:nvSpPr>
          <p:cNvPr id="3" name="TextBox 2"/>
          <p:cNvSpPr txBox="1"/>
          <p:nvPr/>
        </p:nvSpPr>
        <p:spPr>
          <a:xfrm>
            <a:off x="6553201" y="914400"/>
            <a:ext cx="2133600" cy="2831544"/>
          </a:xfrm>
          <a:prstGeom prst="rect">
            <a:avLst/>
          </a:prstGeom>
          <a:noFill/>
        </p:spPr>
        <p:txBody>
          <a:bodyPr wrap="square" rtlCol="0">
            <a:spAutoFit/>
          </a:bodyPr>
          <a:lstStyle/>
          <a:p>
            <a:r>
              <a:rPr lang="en-US" sz="3200" i="1" dirty="0" smtClean="0"/>
              <a:t>Joseph Accused by </a:t>
            </a:r>
            <a:r>
              <a:rPr lang="en-US" sz="3200" i="1" dirty="0" err="1" smtClean="0"/>
              <a:t>Potiphar’s</a:t>
            </a:r>
            <a:r>
              <a:rPr lang="en-US" sz="3200" i="1" dirty="0" smtClean="0"/>
              <a:t> Wife, </a:t>
            </a:r>
            <a:r>
              <a:rPr lang="en-US" sz="3200" dirty="0" smtClean="0"/>
              <a:t>Rembrandt</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mbrant old self portrait.jpg"/>
          <p:cNvPicPr>
            <a:picLocks noChangeAspect="1"/>
          </p:cNvPicPr>
          <p:nvPr/>
        </p:nvPicPr>
        <p:blipFill>
          <a:blip r:embed="rId2" cstate="print"/>
          <a:stretch>
            <a:fillRect/>
          </a:stretch>
        </p:blipFill>
        <p:spPr>
          <a:xfrm>
            <a:off x="1752600" y="304800"/>
            <a:ext cx="7213600" cy="5410200"/>
          </a:xfrm>
          <a:prstGeom prst="rect">
            <a:avLst/>
          </a:prstGeom>
        </p:spPr>
      </p:pic>
      <p:sp>
        <p:nvSpPr>
          <p:cNvPr id="3" name="TextBox 2"/>
          <p:cNvSpPr txBox="1"/>
          <p:nvPr/>
        </p:nvSpPr>
        <p:spPr>
          <a:xfrm>
            <a:off x="1905000" y="6096000"/>
            <a:ext cx="3292312" cy="461665"/>
          </a:xfrm>
          <a:prstGeom prst="rect">
            <a:avLst/>
          </a:prstGeom>
          <a:noFill/>
        </p:spPr>
        <p:txBody>
          <a:bodyPr wrap="none" rtlCol="0">
            <a:spAutoFit/>
          </a:bodyPr>
          <a:lstStyle/>
          <a:p>
            <a:r>
              <a:rPr lang="en-US" sz="2400" dirty="0" smtClean="0"/>
              <a:t>Self-portrait,  Rembrandt</a:t>
            </a:r>
            <a:endParaRPr lang="en-US" sz="2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Rococo style</a:t>
            </a:r>
            <a:endParaRPr lang="en-US" dirty="0"/>
          </a:p>
        </p:txBody>
      </p:sp>
      <p:sp>
        <p:nvSpPr>
          <p:cNvPr id="3" name="Content Placeholder 2"/>
          <p:cNvSpPr>
            <a:spLocks noGrp="1"/>
          </p:cNvSpPr>
          <p:nvPr>
            <p:ph sz="half" idx="1"/>
          </p:nvPr>
        </p:nvSpPr>
        <p:spPr/>
        <p:txBody>
          <a:bodyPr/>
          <a:lstStyle/>
          <a:p>
            <a:r>
              <a:rPr lang="en-US" dirty="0" smtClean="0"/>
              <a:t>French</a:t>
            </a:r>
          </a:p>
          <a:p>
            <a:r>
              <a:rPr lang="en-US" dirty="0" smtClean="0"/>
              <a:t>Used in interior decoration</a:t>
            </a:r>
          </a:p>
          <a:p>
            <a:r>
              <a:rPr lang="en-US" dirty="0" smtClean="0"/>
              <a:t>Refined elegance</a:t>
            </a:r>
          </a:p>
          <a:p>
            <a:r>
              <a:rPr lang="en-US" dirty="0" smtClean="0"/>
              <a:t>Delicate, feminine</a:t>
            </a:r>
          </a:p>
          <a:p>
            <a:r>
              <a:rPr lang="en-US" dirty="0" smtClean="0"/>
              <a:t>Antoine Watteau</a:t>
            </a:r>
            <a:endParaRPr lang="en-US" dirty="0"/>
          </a:p>
        </p:txBody>
      </p:sp>
      <p:pic>
        <p:nvPicPr>
          <p:cNvPr id="5" name="Content Placeholder 4" descr="Watteau The_Music_Lesson_Rococo.jpg"/>
          <p:cNvPicPr>
            <a:picLocks noGrp="1" noChangeAspect="1"/>
          </p:cNvPicPr>
          <p:nvPr>
            <p:ph sz="half" idx="2"/>
          </p:nvPr>
        </p:nvPicPr>
        <p:blipFill>
          <a:blip r:embed="rId2" cstate="print"/>
          <a:stretch>
            <a:fillRect/>
          </a:stretch>
        </p:blipFill>
        <p:spPr>
          <a:xfrm>
            <a:off x="4572000" y="3048000"/>
            <a:ext cx="4395879" cy="3471451"/>
          </a:xfrm>
        </p:spPr>
      </p:pic>
      <p:sp>
        <p:nvSpPr>
          <p:cNvPr id="6" name="TextBox 5"/>
          <p:cNvSpPr txBox="1"/>
          <p:nvPr/>
        </p:nvSpPr>
        <p:spPr>
          <a:xfrm>
            <a:off x="4876800" y="2286000"/>
            <a:ext cx="3387915" cy="461665"/>
          </a:xfrm>
          <a:prstGeom prst="rect">
            <a:avLst/>
          </a:prstGeom>
          <a:noFill/>
        </p:spPr>
        <p:txBody>
          <a:bodyPr wrap="none" rtlCol="0">
            <a:spAutoFit/>
          </a:bodyPr>
          <a:lstStyle/>
          <a:p>
            <a:r>
              <a:rPr lang="en-US" sz="2400" i="1" dirty="0" smtClean="0"/>
              <a:t>The Music Lesson</a:t>
            </a:r>
            <a:r>
              <a:rPr lang="en-US" sz="2400" dirty="0" smtClean="0"/>
              <a:t>, Watteau</a:t>
            </a:r>
            <a:endParaRPr lang="en-US" sz="2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Neoclassical Age (New Classical)</a:t>
            </a:r>
            <a:endParaRPr lang="en-US" dirty="0"/>
          </a:p>
        </p:txBody>
      </p:sp>
      <p:sp>
        <p:nvSpPr>
          <p:cNvPr id="3" name="Content Placeholder 2"/>
          <p:cNvSpPr>
            <a:spLocks noGrp="1"/>
          </p:cNvSpPr>
          <p:nvPr>
            <p:ph idx="1"/>
          </p:nvPr>
        </p:nvSpPr>
        <p:spPr/>
        <p:txBody>
          <a:bodyPr/>
          <a:lstStyle/>
          <a:p>
            <a:r>
              <a:rPr lang="en-US" dirty="0" smtClean="0"/>
              <a:t>Orderly</a:t>
            </a:r>
          </a:p>
          <a:p>
            <a:r>
              <a:rPr lang="en-US" dirty="0" smtClean="0"/>
              <a:t>Formal</a:t>
            </a:r>
          </a:p>
          <a:p>
            <a:r>
              <a:rPr lang="en-US" dirty="0" smtClean="0"/>
              <a:t>Calm</a:t>
            </a:r>
          </a:p>
          <a:p>
            <a:r>
              <a:rPr lang="en-US" dirty="0" smtClean="0"/>
              <a:t>Balanced</a:t>
            </a:r>
          </a:p>
          <a:p>
            <a:r>
              <a:rPr lang="en-US" dirty="0" smtClean="0"/>
              <a:t>Expression of the universe as natural and orderly.</a:t>
            </a:r>
          </a:p>
          <a:p>
            <a:r>
              <a:rPr lang="en-US" dirty="0" smtClean="0"/>
              <a:t>Conforms to restrictions as physical world conforms to scientific laws.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ientificmethod.jpg"/>
          <p:cNvPicPr>
            <a:picLocks noChangeAspect="1"/>
          </p:cNvPicPr>
          <p:nvPr/>
        </p:nvPicPr>
        <p:blipFill>
          <a:blip r:embed="rId2" cstate="print"/>
          <a:stretch>
            <a:fillRect/>
          </a:stretch>
        </p:blipFill>
        <p:spPr>
          <a:xfrm>
            <a:off x="2133601" y="0"/>
            <a:ext cx="5867400" cy="685800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Baroque Music</a:t>
            </a:r>
            <a:endParaRPr lang="en-US" dirty="0"/>
          </a:p>
        </p:txBody>
      </p:sp>
      <p:sp>
        <p:nvSpPr>
          <p:cNvPr id="3" name="Content Placeholder 2"/>
          <p:cNvSpPr>
            <a:spLocks noGrp="1"/>
          </p:cNvSpPr>
          <p:nvPr>
            <p:ph idx="1"/>
          </p:nvPr>
        </p:nvSpPr>
        <p:spPr/>
        <p:txBody>
          <a:bodyPr/>
          <a:lstStyle/>
          <a:p>
            <a:r>
              <a:rPr lang="en-US" dirty="0" smtClean="0"/>
              <a:t>Drastic change from music of the 15</a:t>
            </a:r>
            <a:r>
              <a:rPr lang="en-US" baseline="30000" dirty="0" smtClean="0"/>
              <a:t>th</a:t>
            </a:r>
            <a:r>
              <a:rPr lang="en-US" dirty="0" smtClean="0"/>
              <a:t> and 16</a:t>
            </a:r>
            <a:r>
              <a:rPr lang="en-US" baseline="30000" dirty="0" smtClean="0"/>
              <a:t>th</a:t>
            </a:r>
            <a:r>
              <a:rPr lang="en-US" dirty="0" smtClean="0"/>
              <a:t> centuries</a:t>
            </a:r>
          </a:p>
          <a:p>
            <a:r>
              <a:rPr lang="en-US" dirty="0" smtClean="0"/>
              <a:t>From polyphony (15</a:t>
            </a:r>
            <a:r>
              <a:rPr lang="en-US" baseline="30000" dirty="0" smtClean="0"/>
              <a:t>th</a:t>
            </a:r>
            <a:r>
              <a:rPr lang="en-US" dirty="0" smtClean="0"/>
              <a:t>-16</a:t>
            </a:r>
            <a:r>
              <a:rPr lang="en-US" baseline="30000" dirty="0" smtClean="0"/>
              <a:t>th</a:t>
            </a:r>
            <a:r>
              <a:rPr lang="en-US" dirty="0" smtClean="0"/>
              <a:t>) to homophony</a:t>
            </a:r>
          </a:p>
          <a:p>
            <a:r>
              <a:rPr lang="en-US" dirty="0" smtClean="0"/>
              <a:t>Polyphony – several melody lines</a:t>
            </a:r>
          </a:p>
          <a:p>
            <a:r>
              <a:rPr lang="en-US" dirty="0" smtClean="0"/>
              <a:t>Homophony – one melody line and harmony parts</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Baroque Music</a:t>
            </a:r>
            <a:endParaRPr lang="en-US" dirty="0"/>
          </a:p>
        </p:txBody>
      </p:sp>
      <p:sp>
        <p:nvSpPr>
          <p:cNvPr id="3" name="Content Placeholder 2"/>
          <p:cNvSpPr>
            <a:spLocks noGrp="1"/>
          </p:cNvSpPr>
          <p:nvPr>
            <p:ph idx="1"/>
          </p:nvPr>
        </p:nvSpPr>
        <p:spPr/>
        <p:txBody>
          <a:bodyPr/>
          <a:lstStyle/>
          <a:p>
            <a:r>
              <a:rPr lang="en-US" dirty="0" smtClean="0"/>
              <a:t>Move from church music to secular</a:t>
            </a:r>
          </a:p>
          <a:p>
            <a:r>
              <a:rPr lang="en-US" dirty="0" smtClean="0"/>
              <a:t>New types of compositions including opera, ballet, oratorio</a:t>
            </a:r>
          </a:p>
          <a:p>
            <a:r>
              <a:rPr lang="en-US" dirty="0" smtClean="0"/>
              <a:t>Less vocal, more instrumental</a:t>
            </a:r>
          </a:p>
          <a:p>
            <a:r>
              <a:rPr lang="en-US" dirty="0" smtClean="0"/>
              <a:t>Early Baroque composers were Italian</a:t>
            </a:r>
          </a:p>
          <a:p>
            <a:r>
              <a:rPr lang="en-US" dirty="0" smtClean="0"/>
              <a:t>We still use Italian markings for music.</a:t>
            </a:r>
          </a:p>
          <a:p>
            <a:pPr lvl="1"/>
            <a:r>
              <a:rPr lang="en-US" dirty="0" smtClean="0"/>
              <a:t>Forte, adagio, etc.</a:t>
            </a:r>
          </a:p>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Baroque Music</a:t>
            </a:r>
            <a:endParaRPr lang="en-US" dirty="0"/>
          </a:p>
        </p:txBody>
      </p:sp>
      <p:sp>
        <p:nvSpPr>
          <p:cNvPr id="4" name="Content Placeholder 3"/>
          <p:cNvSpPr>
            <a:spLocks noGrp="1"/>
          </p:cNvSpPr>
          <p:nvPr>
            <p:ph sz="half" idx="1"/>
          </p:nvPr>
        </p:nvSpPr>
        <p:spPr/>
        <p:txBody>
          <a:bodyPr/>
          <a:lstStyle/>
          <a:p>
            <a:r>
              <a:rPr lang="en-US" dirty="0" smtClean="0"/>
              <a:t>Monteverdi</a:t>
            </a:r>
          </a:p>
          <a:p>
            <a:pPr lvl="1"/>
            <a:r>
              <a:rPr lang="en-US" dirty="0" smtClean="0"/>
              <a:t>Operas</a:t>
            </a:r>
          </a:p>
          <a:p>
            <a:pPr lvl="1"/>
            <a:r>
              <a:rPr lang="en-US" dirty="0" smtClean="0"/>
              <a:t>Text, music, scenery, &amp; dances</a:t>
            </a:r>
          </a:p>
        </p:txBody>
      </p:sp>
      <p:sp>
        <p:nvSpPr>
          <p:cNvPr id="5" name="Content Placeholder 4"/>
          <p:cNvSpPr>
            <a:spLocks noGrp="1"/>
          </p:cNvSpPr>
          <p:nvPr>
            <p:ph sz="half" idx="2"/>
          </p:nvPr>
        </p:nvSpPr>
        <p:spPr/>
        <p:txBody>
          <a:bodyPr/>
          <a:lstStyle/>
          <a:p>
            <a:r>
              <a:rPr lang="en-US" dirty="0" smtClean="0"/>
              <a:t>George Frederick Handel</a:t>
            </a:r>
          </a:p>
          <a:p>
            <a:pPr lvl="1"/>
            <a:r>
              <a:rPr lang="en-US" dirty="0" smtClean="0"/>
              <a:t>German immigrant to England</a:t>
            </a:r>
          </a:p>
          <a:p>
            <a:pPr lvl="1"/>
            <a:r>
              <a:rPr lang="en-US" dirty="0" smtClean="0"/>
              <a:t>Oratorios</a:t>
            </a:r>
          </a:p>
          <a:p>
            <a:pPr lvl="1"/>
            <a:r>
              <a:rPr lang="en-US" i="1" dirty="0" smtClean="0"/>
              <a:t>Messiah</a:t>
            </a:r>
            <a:endParaRPr lang="en-US" i="1" dirty="0"/>
          </a:p>
        </p:txBody>
      </p:sp>
      <p:pic>
        <p:nvPicPr>
          <p:cNvPr id="6" name="Picture 5" descr="George_Frideric_Handel_by_Balthasar_Denner.jpg"/>
          <p:cNvPicPr>
            <a:picLocks noChangeAspect="1"/>
          </p:cNvPicPr>
          <p:nvPr/>
        </p:nvPicPr>
        <p:blipFill>
          <a:blip r:embed="rId2" cstate="print"/>
          <a:stretch>
            <a:fillRect/>
          </a:stretch>
        </p:blipFill>
        <p:spPr>
          <a:xfrm>
            <a:off x="2819400" y="3276600"/>
            <a:ext cx="2836815" cy="3429000"/>
          </a:xfrm>
          <a:prstGeom prst="rect">
            <a:avLst/>
          </a:prstGeom>
        </p:spPr>
      </p:pic>
      <p:sp>
        <p:nvSpPr>
          <p:cNvPr id="7" name="TextBox 6"/>
          <p:cNvSpPr txBox="1"/>
          <p:nvPr/>
        </p:nvSpPr>
        <p:spPr>
          <a:xfrm>
            <a:off x="5791200" y="5334000"/>
            <a:ext cx="845103" cy="369332"/>
          </a:xfrm>
          <a:prstGeom prst="rect">
            <a:avLst/>
          </a:prstGeom>
          <a:noFill/>
        </p:spPr>
        <p:txBody>
          <a:bodyPr wrap="none" rtlCol="0">
            <a:spAutoFit/>
          </a:bodyPr>
          <a:lstStyle/>
          <a:p>
            <a:r>
              <a:rPr lang="en-US" dirty="0" smtClean="0"/>
              <a:t>Handel</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r>
              <a:rPr lang="en-US" dirty="0" smtClean="0">
                <a:hlinkClick r:id="rId2"/>
              </a:rPr>
              <a:t>http://www.youtube.com/watch?v=76RrdwElnTU</a:t>
            </a:r>
            <a:endParaRPr lang="en-US" dirty="0" smtClean="0"/>
          </a:p>
          <a:p>
            <a:r>
              <a:rPr lang="en-US" i="1" dirty="0" smtClean="0"/>
              <a:t>The Hallelujah Chorus of the Messiah</a:t>
            </a:r>
          </a:p>
          <a:p>
            <a:r>
              <a:rPr lang="en-US" dirty="0" smtClean="0"/>
              <a:t>Andre </a:t>
            </a:r>
            <a:r>
              <a:rPr lang="en-US" dirty="0" err="1" smtClean="0"/>
              <a:t>Rieu</a:t>
            </a:r>
            <a:r>
              <a:rPr lang="en-US" dirty="0" smtClean="0"/>
              <a:t> at Radio City Music Hall, 2004</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Baroque Music</a:t>
            </a:r>
            <a:endParaRPr lang="en-US" dirty="0"/>
          </a:p>
        </p:txBody>
      </p:sp>
      <p:pic>
        <p:nvPicPr>
          <p:cNvPr id="5" name="Content Placeholder 4" descr="jsbach.jpg"/>
          <p:cNvPicPr>
            <a:picLocks noGrp="1" noChangeAspect="1"/>
          </p:cNvPicPr>
          <p:nvPr>
            <p:ph sz="half" idx="1"/>
          </p:nvPr>
        </p:nvPicPr>
        <p:blipFill>
          <a:blip r:embed="rId2" cstate="print"/>
          <a:stretch>
            <a:fillRect/>
          </a:stretch>
        </p:blipFill>
        <p:spPr>
          <a:xfrm>
            <a:off x="1524000" y="1469888"/>
            <a:ext cx="3505200" cy="4807132"/>
          </a:xfrm>
        </p:spPr>
      </p:pic>
      <p:sp>
        <p:nvSpPr>
          <p:cNvPr id="4" name="Content Placeholder 3"/>
          <p:cNvSpPr>
            <a:spLocks noGrp="1"/>
          </p:cNvSpPr>
          <p:nvPr>
            <p:ph sz="half" idx="2"/>
          </p:nvPr>
        </p:nvSpPr>
        <p:spPr/>
        <p:txBody>
          <a:bodyPr>
            <a:normAutofit fontScale="92500"/>
          </a:bodyPr>
          <a:lstStyle/>
          <a:p>
            <a:r>
              <a:rPr lang="en-US" dirty="0" smtClean="0"/>
              <a:t>Johann Sebastian Bach</a:t>
            </a:r>
          </a:p>
          <a:p>
            <a:r>
              <a:rPr lang="en-US" dirty="0" smtClean="0"/>
              <a:t>German Lutheran</a:t>
            </a:r>
          </a:p>
          <a:p>
            <a:r>
              <a:rPr lang="en-US" dirty="0" smtClean="0"/>
              <a:t>Lutheran church music</a:t>
            </a:r>
          </a:p>
          <a:p>
            <a:r>
              <a:rPr lang="en-US" dirty="0" smtClean="0"/>
              <a:t>Wrote a new cantata for every Sunday</a:t>
            </a:r>
          </a:p>
          <a:p>
            <a:r>
              <a:rPr lang="en-US" dirty="0" smtClean="0"/>
              <a:t>Toccata and </a:t>
            </a:r>
            <a:r>
              <a:rPr lang="en-US" dirty="0" err="1" smtClean="0"/>
              <a:t>Fuge</a:t>
            </a:r>
            <a:r>
              <a:rPr lang="en-US" dirty="0" smtClean="0"/>
              <a:t> in D Minor </a:t>
            </a:r>
          </a:p>
          <a:p>
            <a:r>
              <a:rPr lang="en-US" dirty="0" smtClean="0">
                <a:hlinkClick r:id="rId3"/>
              </a:rPr>
              <a:t>http://www.youtube.com/watch?v=ipzR9bhei_o</a:t>
            </a:r>
            <a:endParaRPr lang="en-US" dirty="0" smtClean="0"/>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Classical Age in Music (1750-1800s)</a:t>
            </a:r>
            <a:endParaRPr lang="en-US" dirty="0"/>
          </a:p>
        </p:txBody>
      </p:sp>
      <p:sp>
        <p:nvSpPr>
          <p:cNvPr id="3" name="Content Placeholder 2"/>
          <p:cNvSpPr>
            <a:spLocks noGrp="1"/>
          </p:cNvSpPr>
          <p:nvPr>
            <p:ph idx="1"/>
          </p:nvPr>
        </p:nvSpPr>
        <p:spPr/>
        <p:txBody>
          <a:bodyPr/>
          <a:lstStyle/>
          <a:p>
            <a:r>
              <a:rPr lang="en-US" dirty="0" smtClean="0"/>
              <a:t>Elegant</a:t>
            </a:r>
          </a:p>
          <a:p>
            <a:r>
              <a:rPr lang="en-US" dirty="0" smtClean="0"/>
              <a:t>Precision, clarity of composition, emotional restraint</a:t>
            </a:r>
          </a:p>
          <a:p>
            <a:r>
              <a:rPr lang="en-US" dirty="0" smtClean="0"/>
              <a:t>Sonatas, concertos, string quartets, and symphonies</a:t>
            </a:r>
          </a:p>
          <a:p>
            <a:r>
              <a:rPr lang="en-US" dirty="0" smtClean="0"/>
              <a:t>Reflected the order and balance of the enlightenment</a:t>
            </a:r>
          </a:p>
          <a:p>
            <a:r>
              <a:rPr lang="en-US" dirty="0" smtClean="0"/>
              <a:t>Piano became popular</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Franz Joseph Haydn</a:t>
            </a:r>
            <a:endParaRPr lang="en-US" dirty="0"/>
          </a:p>
        </p:txBody>
      </p:sp>
      <p:sp>
        <p:nvSpPr>
          <p:cNvPr id="3" name="Content Placeholder 2"/>
          <p:cNvSpPr>
            <a:spLocks noGrp="1"/>
          </p:cNvSpPr>
          <p:nvPr>
            <p:ph sz="half" idx="1"/>
          </p:nvPr>
        </p:nvSpPr>
        <p:spPr/>
        <p:txBody>
          <a:bodyPr/>
          <a:lstStyle/>
          <a:p>
            <a:r>
              <a:rPr lang="en-US" dirty="0" smtClean="0"/>
              <a:t>Austrian</a:t>
            </a:r>
          </a:p>
          <a:p>
            <a:r>
              <a:rPr lang="en-US" dirty="0" smtClean="0"/>
              <a:t>Set the style for symphonic composition</a:t>
            </a:r>
          </a:p>
          <a:p>
            <a:r>
              <a:rPr lang="en-US" dirty="0" smtClean="0"/>
              <a:t>Father of the Symphony</a:t>
            </a:r>
            <a:endParaRPr lang="en-US" dirty="0"/>
          </a:p>
        </p:txBody>
      </p:sp>
      <p:pic>
        <p:nvPicPr>
          <p:cNvPr id="5" name="Content Placeholder 4" descr="Haydn_3.jpg"/>
          <p:cNvPicPr>
            <a:picLocks noGrp="1" noChangeAspect="1"/>
          </p:cNvPicPr>
          <p:nvPr>
            <p:ph sz="half" idx="2"/>
          </p:nvPr>
        </p:nvPicPr>
        <p:blipFill>
          <a:blip r:embed="rId2" cstate="print"/>
          <a:stretch>
            <a:fillRect/>
          </a:stretch>
        </p:blipFill>
        <p:spPr>
          <a:xfrm>
            <a:off x="4408736" y="1524000"/>
            <a:ext cx="4582368" cy="3962400"/>
          </a:xfr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Wolfgang Amadeus Mozart</a:t>
            </a:r>
            <a:endParaRPr lang="en-US" dirty="0"/>
          </a:p>
        </p:txBody>
      </p:sp>
      <p:pic>
        <p:nvPicPr>
          <p:cNvPr id="5" name="Content Placeholder 4" descr="MozartLWNjpg.jpg"/>
          <p:cNvPicPr>
            <a:picLocks noGrp="1" noChangeAspect="1"/>
          </p:cNvPicPr>
          <p:nvPr>
            <p:ph sz="half" idx="1"/>
          </p:nvPr>
        </p:nvPicPr>
        <p:blipFill>
          <a:blip r:embed="rId2" cstate="print"/>
          <a:stretch>
            <a:fillRect/>
          </a:stretch>
        </p:blipFill>
        <p:spPr>
          <a:xfrm>
            <a:off x="1066800" y="1954702"/>
            <a:ext cx="4025900" cy="3483952"/>
          </a:xfrm>
        </p:spPr>
      </p:pic>
      <p:sp>
        <p:nvSpPr>
          <p:cNvPr id="4" name="Content Placeholder 3"/>
          <p:cNvSpPr>
            <a:spLocks noGrp="1"/>
          </p:cNvSpPr>
          <p:nvPr>
            <p:ph sz="half" idx="2"/>
          </p:nvPr>
        </p:nvSpPr>
        <p:spPr/>
        <p:txBody>
          <a:bodyPr/>
          <a:lstStyle/>
          <a:p>
            <a:r>
              <a:rPr lang="en-US" dirty="0" smtClean="0"/>
              <a:t>Austrian</a:t>
            </a:r>
          </a:p>
          <a:p>
            <a:r>
              <a:rPr lang="en-US" dirty="0" smtClean="0"/>
              <a:t>Musical Genius</a:t>
            </a:r>
          </a:p>
          <a:p>
            <a:r>
              <a:rPr lang="en-US" dirty="0" smtClean="0"/>
              <a:t>Child prodigy</a:t>
            </a:r>
          </a:p>
          <a:p>
            <a:r>
              <a:rPr lang="en-US" dirty="0" smtClean="0"/>
              <a:t>Many types of compositions</a:t>
            </a:r>
          </a:p>
          <a:p>
            <a:r>
              <a:rPr lang="en-US" i="1" dirty="0" smtClean="0"/>
              <a:t>The Marriage of Figaro</a:t>
            </a:r>
          </a:p>
          <a:p>
            <a:r>
              <a:rPr lang="en-US" i="1" dirty="0" smtClean="0"/>
              <a:t>The Magic Flute</a:t>
            </a:r>
          </a:p>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Ludwig von Beethoven</a:t>
            </a:r>
            <a:endParaRPr lang="en-US" dirty="0"/>
          </a:p>
        </p:txBody>
      </p:sp>
      <p:sp>
        <p:nvSpPr>
          <p:cNvPr id="3" name="Content Placeholder 2"/>
          <p:cNvSpPr>
            <a:spLocks noGrp="1"/>
          </p:cNvSpPr>
          <p:nvPr>
            <p:ph sz="half" idx="1"/>
          </p:nvPr>
        </p:nvSpPr>
        <p:spPr/>
        <p:txBody>
          <a:bodyPr/>
          <a:lstStyle/>
          <a:p>
            <a:r>
              <a:rPr lang="en-US" dirty="0" smtClean="0"/>
              <a:t>Born in Germany</a:t>
            </a:r>
          </a:p>
          <a:p>
            <a:r>
              <a:rPr lang="en-US" dirty="0" smtClean="0"/>
              <a:t>Lived most of life in Austria</a:t>
            </a:r>
          </a:p>
          <a:p>
            <a:r>
              <a:rPr lang="en-US" dirty="0" smtClean="0"/>
              <a:t>String Quartet</a:t>
            </a:r>
          </a:p>
          <a:p>
            <a:r>
              <a:rPr lang="en-US" dirty="0" smtClean="0"/>
              <a:t>Symphony</a:t>
            </a:r>
          </a:p>
          <a:p>
            <a:r>
              <a:rPr lang="en-US" dirty="0" smtClean="0">
                <a:hlinkClick r:id="rId2"/>
              </a:rPr>
              <a:t>http://www.youtube.com/watch?v=nMnlxYkZKaU</a:t>
            </a:r>
            <a:endParaRPr lang="en-US" dirty="0" smtClean="0"/>
          </a:p>
          <a:p>
            <a:endParaRPr lang="en-US" dirty="0" smtClean="0"/>
          </a:p>
          <a:p>
            <a:endParaRPr lang="en-US" dirty="0" smtClean="0"/>
          </a:p>
          <a:p>
            <a:endParaRPr lang="en-US" dirty="0"/>
          </a:p>
        </p:txBody>
      </p:sp>
      <p:pic>
        <p:nvPicPr>
          <p:cNvPr id="5" name="Content Placeholder 4" descr="BeethovenLudwig.jpg"/>
          <p:cNvPicPr>
            <a:picLocks noGrp="1" noChangeAspect="1"/>
          </p:cNvPicPr>
          <p:nvPr>
            <p:ph sz="half" idx="2"/>
          </p:nvPr>
        </p:nvPicPr>
        <p:blipFill>
          <a:blip r:embed="rId3" cstate="print"/>
          <a:stretch>
            <a:fillRect/>
          </a:stretch>
        </p:blipFill>
        <p:spPr>
          <a:xfrm>
            <a:off x="5181600" y="1661304"/>
            <a:ext cx="3752850" cy="4280817"/>
          </a:xfr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in the Age of Reason</a:t>
            </a:r>
            <a:endParaRPr lang="en-US" dirty="0"/>
          </a:p>
        </p:txBody>
      </p:sp>
      <p:sp>
        <p:nvSpPr>
          <p:cNvPr id="3" name="Content Placeholder 2"/>
          <p:cNvSpPr>
            <a:spLocks noGrp="1"/>
          </p:cNvSpPr>
          <p:nvPr>
            <p:ph sz="half" idx="1"/>
          </p:nvPr>
        </p:nvSpPr>
        <p:spPr/>
        <p:txBody>
          <a:bodyPr/>
          <a:lstStyle/>
          <a:p>
            <a:r>
              <a:rPr lang="en-US" dirty="0" smtClean="0"/>
              <a:t>Rules</a:t>
            </a:r>
          </a:p>
          <a:p>
            <a:r>
              <a:rPr lang="en-US" dirty="0" smtClean="0"/>
              <a:t>Classical models</a:t>
            </a:r>
          </a:p>
          <a:p>
            <a:r>
              <a:rPr lang="en-US" dirty="0" smtClean="0"/>
              <a:t>Neoclassical</a:t>
            </a:r>
            <a:endParaRPr lang="en-US" dirty="0"/>
          </a:p>
        </p:txBody>
      </p:sp>
      <p:sp>
        <p:nvSpPr>
          <p:cNvPr id="4" name="Content Placeholder 3"/>
          <p:cNvSpPr>
            <a:spLocks noGrp="1"/>
          </p:cNvSpPr>
          <p:nvPr>
            <p:ph sz="half" idx="2"/>
          </p:nvPr>
        </p:nvSpPr>
        <p:spPr/>
        <p:txBody>
          <a:bodyPr/>
          <a:lstStyle/>
          <a:p>
            <a:r>
              <a:rPr lang="en-US" dirty="0" smtClean="0"/>
              <a:t>Moliere – French comedies (plays)</a:t>
            </a:r>
          </a:p>
          <a:p>
            <a:r>
              <a:rPr lang="en-US" dirty="0" smtClean="0"/>
              <a:t>Alexander Pope – English satirist</a:t>
            </a:r>
          </a:p>
          <a:p>
            <a:pPr lvl="1"/>
            <a:r>
              <a:rPr lang="en-US" dirty="0" smtClean="0"/>
              <a:t>“To err is human, to forgive divine”</a:t>
            </a:r>
          </a:p>
          <a:p>
            <a:pPr lvl="1"/>
            <a:r>
              <a:rPr lang="en-US" dirty="0" smtClean="0"/>
              <a:t>“A little learning is a dangerous thing.”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Astronomy</a:t>
            </a:r>
            <a:endParaRPr lang="en-US" dirty="0"/>
          </a:p>
        </p:txBody>
      </p:sp>
      <p:sp>
        <p:nvSpPr>
          <p:cNvPr id="3" name="Content Placeholder 2"/>
          <p:cNvSpPr>
            <a:spLocks noGrp="1"/>
          </p:cNvSpPr>
          <p:nvPr>
            <p:ph sz="half" idx="1"/>
          </p:nvPr>
        </p:nvSpPr>
        <p:spPr/>
        <p:txBody>
          <a:bodyPr/>
          <a:lstStyle/>
          <a:p>
            <a:r>
              <a:rPr lang="en-US" dirty="0" smtClean="0"/>
              <a:t>Copernicus</a:t>
            </a:r>
          </a:p>
          <a:p>
            <a:r>
              <a:rPr lang="en-US" dirty="0" err="1" smtClean="0"/>
              <a:t>Kepler</a:t>
            </a:r>
            <a:endParaRPr lang="en-US" dirty="0" smtClean="0"/>
          </a:p>
          <a:p>
            <a:r>
              <a:rPr lang="en-US" dirty="0" smtClean="0"/>
              <a:t>Galileo</a:t>
            </a:r>
          </a:p>
          <a:p>
            <a:r>
              <a:rPr lang="en-US" dirty="0" smtClean="0"/>
              <a:t>Newton</a:t>
            </a:r>
            <a:endParaRPr lang="en-US" dirty="0"/>
          </a:p>
        </p:txBody>
      </p:sp>
      <p:sp>
        <p:nvSpPr>
          <p:cNvPr id="4" name="Content Placeholder 3"/>
          <p:cNvSpPr>
            <a:spLocks noGrp="1"/>
          </p:cNvSpPr>
          <p:nvPr>
            <p:ph sz="half" idx="2"/>
          </p:nvPr>
        </p:nvSpPr>
        <p:spPr/>
        <p:txBody>
          <a:bodyPr/>
          <a:lstStyle/>
          <a:p>
            <a:r>
              <a:rPr lang="en-US" dirty="0" smtClean="0"/>
              <a:t>Comets p. 383</a:t>
            </a:r>
          </a:p>
          <a:p>
            <a:endParaRPr lang="en-US" dirty="0"/>
          </a:p>
        </p:txBody>
      </p:sp>
      <p:pic>
        <p:nvPicPr>
          <p:cNvPr id="5" name="Picture 4" descr="halleys-comet.jpg"/>
          <p:cNvPicPr>
            <a:picLocks noChangeAspect="1"/>
          </p:cNvPicPr>
          <p:nvPr/>
        </p:nvPicPr>
        <p:blipFill>
          <a:blip r:embed="rId2" cstate="print"/>
          <a:stretch>
            <a:fillRect/>
          </a:stretch>
        </p:blipFill>
        <p:spPr>
          <a:xfrm>
            <a:off x="4343400" y="3200400"/>
            <a:ext cx="4476750" cy="3009900"/>
          </a:xfrm>
          <a:prstGeom prst="rect">
            <a:avLst/>
          </a:prstGeom>
        </p:spPr>
      </p:pic>
      <p:sp>
        <p:nvSpPr>
          <p:cNvPr id="6" name="TextBox 5"/>
          <p:cNvSpPr txBox="1"/>
          <p:nvPr/>
        </p:nvSpPr>
        <p:spPr>
          <a:xfrm>
            <a:off x="6019800" y="6248400"/>
            <a:ext cx="1602233" cy="369332"/>
          </a:xfrm>
          <a:prstGeom prst="rect">
            <a:avLst/>
          </a:prstGeom>
          <a:noFill/>
        </p:spPr>
        <p:txBody>
          <a:bodyPr wrap="none" rtlCol="0">
            <a:spAutoFit/>
          </a:bodyPr>
          <a:lstStyle/>
          <a:p>
            <a:r>
              <a:rPr lang="en-US" dirty="0" smtClean="0"/>
              <a:t>Halley’s Comet</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in the Age of Reason</a:t>
            </a:r>
            <a:endParaRPr lang="en-US" dirty="0"/>
          </a:p>
        </p:txBody>
      </p:sp>
      <p:sp>
        <p:nvSpPr>
          <p:cNvPr id="3" name="Content Placeholder 2"/>
          <p:cNvSpPr>
            <a:spLocks noGrp="1"/>
          </p:cNvSpPr>
          <p:nvPr>
            <p:ph sz="half" idx="1"/>
          </p:nvPr>
        </p:nvSpPr>
        <p:spPr/>
        <p:txBody>
          <a:bodyPr/>
          <a:lstStyle/>
          <a:p>
            <a:r>
              <a:rPr lang="en-US" dirty="0" smtClean="0"/>
              <a:t>Jonathan Swift – </a:t>
            </a:r>
            <a:r>
              <a:rPr lang="en-US" i="1" dirty="0" smtClean="0"/>
              <a:t>Gulliver’s Travels</a:t>
            </a:r>
          </a:p>
          <a:p>
            <a:r>
              <a:rPr lang="en-US" dirty="0" smtClean="0"/>
              <a:t>Arrogance of the small and the gentility of the giants</a:t>
            </a:r>
            <a:endParaRPr lang="en-US" dirty="0"/>
          </a:p>
        </p:txBody>
      </p:sp>
      <p:sp>
        <p:nvSpPr>
          <p:cNvPr id="4" name="Content Placeholder 3"/>
          <p:cNvSpPr>
            <a:spLocks noGrp="1"/>
          </p:cNvSpPr>
          <p:nvPr>
            <p:ph sz="half" idx="2"/>
          </p:nvPr>
        </p:nvSpPr>
        <p:spPr/>
        <p:txBody>
          <a:bodyPr/>
          <a:lstStyle/>
          <a:p>
            <a:r>
              <a:rPr lang="en-US" dirty="0" smtClean="0"/>
              <a:t>Daniel Dafoe – </a:t>
            </a:r>
            <a:r>
              <a:rPr lang="en-US" i="1" dirty="0" smtClean="0"/>
              <a:t>Robinson Crusoe</a:t>
            </a:r>
          </a:p>
          <a:p>
            <a:r>
              <a:rPr lang="en-US" dirty="0" smtClean="0"/>
              <a:t>Forerunner of the modern novel</a:t>
            </a:r>
          </a:p>
          <a:p>
            <a:endParaRPr lang="en-US" dirty="0" smtClean="0"/>
          </a:p>
          <a:p>
            <a:r>
              <a:rPr lang="en-US" dirty="0" smtClean="0"/>
              <a:t>Edward Gibbon – </a:t>
            </a:r>
            <a:r>
              <a:rPr lang="en-US" i="1" dirty="0" smtClean="0"/>
              <a:t>The Rise &amp; Fall of the Roman Empire - </a:t>
            </a:r>
            <a:r>
              <a:rPr lang="en-US" dirty="0" smtClean="0"/>
              <a:t>History</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6184392" cy="258762"/>
          </a:xfrm>
        </p:spPr>
        <p:txBody>
          <a:bodyPr>
            <a:normAutofit fontScale="90000"/>
          </a:bodyPr>
          <a:lstStyle/>
          <a:p>
            <a:endParaRPr lang="en-US" dirty="0"/>
          </a:p>
        </p:txBody>
      </p:sp>
      <p:sp>
        <p:nvSpPr>
          <p:cNvPr id="3" name="Content Placeholder 2"/>
          <p:cNvSpPr>
            <a:spLocks noGrp="1"/>
          </p:cNvSpPr>
          <p:nvPr>
            <p:ph idx="1"/>
          </p:nvPr>
        </p:nvSpPr>
        <p:spPr>
          <a:xfrm>
            <a:off x="1435607" y="685800"/>
            <a:ext cx="7403593" cy="5791200"/>
          </a:xfrm>
        </p:spPr>
        <p:txBody>
          <a:bodyPr>
            <a:normAutofit/>
          </a:bodyPr>
          <a:lstStyle/>
          <a:p>
            <a:r>
              <a:rPr lang="en-US" sz="3600" dirty="0" smtClean="0"/>
              <a:t>“History is more than just the rise and fall of  kingdoms and empires.  It is also the story of men and women who made daily decisions about God and the world.  As countries must learn from history or be doomed to repeat its mistakes, so also must people.”</a:t>
            </a:r>
            <a:endParaRPr lang="en-US" sz="3600" dirty="0"/>
          </a:p>
        </p:txBody>
      </p:sp>
      <p:pic>
        <p:nvPicPr>
          <p:cNvPr id="1026" name="Picture 2" descr="C:\Users\Cotton Blossom\Pictures\Microsoft Clip Organizer\j0438273.wmf"/>
          <p:cNvPicPr>
            <a:picLocks noChangeAspect="1" noChangeArrowheads="1"/>
          </p:cNvPicPr>
          <p:nvPr/>
        </p:nvPicPr>
        <p:blipFill>
          <a:blip r:embed="rId2" cstate="print"/>
          <a:srcRect/>
          <a:stretch>
            <a:fillRect/>
          </a:stretch>
        </p:blipFill>
        <p:spPr bwMode="auto">
          <a:xfrm>
            <a:off x="4640262" y="4786313"/>
            <a:ext cx="3055937" cy="102025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Medicine</a:t>
            </a:r>
            <a:endParaRPr lang="en-US" dirty="0"/>
          </a:p>
        </p:txBody>
      </p:sp>
      <p:pic>
        <p:nvPicPr>
          <p:cNvPr id="5" name="Content Placeholder 4" descr="milkmaid.jpg"/>
          <p:cNvPicPr>
            <a:picLocks noGrp="1" noChangeAspect="1"/>
          </p:cNvPicPr>
          <p:nvPr>
            <p:ph sz="half" idx="1"/>
          </p:nvPr>
        </p:nvPicPr>
        <p:blipFill>
          <a:blip r:embed="rId2" cstate="print"/>
          <a:stretch>
            <a:fillRect/>
          </a:stretch>
        </p:blipFill>
        <p:spPr>
          <a:xfrm>
            <a:off x="1173438" y="1524000"/>
            <a:ext cx="3779562" cy="4216330"/>
          </a:xfrm>
        </p:spPr>
      </p:pic>
      <p:sp>
        <p:nvSpPr>
          <p:cNvPr id="4" name="Content Placeholder 3"/>
          <p:cNvSpPr>
            <a:spLocks noGrp="1"/>
          </p:cNvSpPr>
          <p:nvPr>
            <p:ph sz="half" idx="2"/>
          </p:nvPr>
        </p:nvSpPr>
        <p:spPr/>
        <p:txBody>
          <a:bodyPr/>
          <a:lstStyle/>
          <a:p>
            <a:r>
              <a:rPr lang="en-US" dirty="0" smtClean="0"/>
              <a:t>Vesalius</a:t>
            </a:r>
          </a:p>
          <a:p>
            <a:r>
              <a:rPr lang="en-US" dirty="0" smtClean="0"/>
              <a:t>Paracelsus</a:t>
            </a:r>
          </a:p>
          <a:p>
            <a:r>
              <a:rPr lang="en-US" dirty="0" smtClean="0"/>
              <a:t>Harvey</a:t>
            </a:r>
          </a:p>
          <a:p>
            <a:r>
              <a:rPr lang="en-US" dirty="0" smtClean="0"/>
              <a:t>Jenner</a:t>
            </a:r>
            <a:endParaRPr lang="en-US" dirty="0"/>
          </a:p>
        </p:txBody>
      </p:sp>
      <p:sp>
        <p:nvSpPr>
          <p:cNvPr id="6" name="TextBox 5"/>
          <p:cNvSpPr txBox="1"/>
          <p:nvPr/>
        </p:nvSpPr>
        <p:spPr>
          <a:xfrm>
            <a:off x="1524000" y="6019800"/>
            <a:ext cx="2668679" cy="369332"/>
          </a:xfrm>
          <a:prstGeom prst="rect">
            <a:avLst/>
          </a:prstGeom>
          <a:noFill/>
        </p:spPr>
        <p:txBody>
          <a:bodyPr wrap="none" rtlCol="0">
            <a:spAutoFit/>
          </a:bodyPr>
          <a:lstStyle/>
          <a:p>
            <a:r>
              <a:rPr lang="en-US" dirty="0" smtClean="0"/>
              <a:t>“Milkmaid” by Jan Vermeer</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Chemistry</a:t>
            </a:r>
            <a:endParaRPr lang="en-US" dirty="0"/>
          </a:p>
        </p:txBody>
      </p:sp>
      <p:sp>
        <p:nvSpPr>
          <p:cNvPr id="3" name="Content Placeholder 2"/>
          <p:cNvSpPr>
            <a:spLocks noGrp="1"/>
          </p:cNvSpPr>
          <p:nvPr>
            <p:ph sz="half" idx="1"/>
          </p:nvPr>
        </p:nvSpPr>
        <p:spPr/>
        <p:txBody>
          <a:bodyPr/>
          <a:lstStyle/>
          <a:p>
            <a:r>
              <a:rPr lang="en-US" dirty="0" smtClean="0"/>
              <a:t>Boyle</a:t>
            </a:r>
          </a:p>
          <a:p>
            <a:r>
              <a:rPr lang="en-US" dirty="0" smtClean="0"/>
              <a:t>Priestly</a:t>
            </a:r>
          </a:p>
          <a:p>
            <a:r>
              <a:rPr lang="en-US" dirty="0" smtClean="0"/>
              <a:t>Lavoisier</a:t>
            </a:r>
            <a:endParaRPr lang="en-US" dirty="0"/>
          </a:p>
        </p:txBody>
      </p:sp>
      <p:pic>
        <p:nvPicPr>
          <p:cNvPr id="5" name="Content Placeholder 4" descr="hydrogen2.jpg"/>
          <p:cNvPicPr>
            <a:picLocks noGrp="1" noChangeAspect="1"/>
          </p:cNvPicPr>
          <p:nvPr>
            <p:ph sz="half" idx="2"/>
          </p:nvPr>
        </p:nvPicPr>
        <p:blipFill>
          <a:blip r:embed="rId2" cstate="print"/>
          <a:stretch>
            <a:fillRect/>
          </a:stretch>
        </p:blipFill>
        <p:spPr>
          <a:xfrm>
            <a:off x="5304151" y="1524000"/>
            <a:ext cx="3602998" cy="4664075"/>
          </a:xfrm>
        </p:spPr>
      </p:pic>
      <p:sp>
        <p:nvSpPr>
          <p:cNvPr id="6" name="TextBox 5"/>
          <p:cNvSpPr txBox="1"/>
          <p:nvPr/>
        </p:nvSpPr>
        <p:spPr>
          <a:xfrm>
            <a:off x="5867400" y="990600"/>
            <a:ext cx="2697983" cy="369332"/>
          </a:xfrm>
          <a:prstGeom prst="rect">
            <a:avLst/>
          </a:prstGeom>
          <a:noFill/>
        </p:spPr>
        <p:txBody>
          <a:bodyPr wrap="none" rtlCol="0">
            <a:spAutoFit/>
          </a:bodyPr>
          <a:lstStyle/>
          <a:p>
            <a:r>
              <a:rPr lang="en-US" dirty="0" smtClean="0"/>
              <a:t>Hydrogen Molecule, model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Intellectual attitudes</a:t>
            </a:r>
            <a:endParaRPr lang="en-US" dirty="0"/>
          </a:p>
        </p:txBody>
      </p:sp>
      <p:sp>
        <p:nvSpPr>
          <p:cNvPr id="3" name="Text Placeholder 2"/>
          <p:cNvSpPr>
            <a:spLocks noGrp="1"/>
          </p:cNvSpPr>
          <p:nvPr>
            <p:ph type="body" idx="1"/>
          </p:nvPr>
        </p:nvSpPr>
        <p:spPr/>
        <p:txBody>
          <a:bodyPr/>
          <a:lstStyle/>
          <a:p>
            <a:r>
              <a:rPr lang="en-US" dirty="0" smtClean="0"/>
              <a:t>Enlightenment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methods of reasoning</a:t>
            </a:r>
            <a:endParaRPr lang="en-US" dirty="0"/>
          </a:p>
        </p:txBody>
      </p:sp>
      <p:pic>
        <p:nvPicPr>
          <p:cNvPr id="5" name="Content Placeholder 4" descr="inductive reasoning.gif"/>
          <p:cNvPicPr>
            <a:picLocks noGrp="1" noChangeAspect="1"/>
          </p:cNvPicPr>
          <p:nvPr>
            <p:ph sz="half" idx="1"/>
          </p:nvPr>
        </p:nvPicPr>
        <p:blipFill>
          <a:blip r:embed="rId2" cstate="print"/>
          <a:stretch>
            <a:fillRect/>
          </a:stretch>
        </p:blipFill>
        <p:spPr>
          <a:xfrm>
            <a:off x="1219200" y="1905000"/>
            <a:ext cx="3657600" cy="1719072"/>
          </a:xfrm>
        </p:spPr>
      </p:pic>
      <p:pic>
        <p:nvPicPr>
          <p:cNvPr id="6" name="Content Placeholder 5" descr="deductive reasoning.gif"/>
          <p:cNvPicPr>
            <a:picLocks noGrp="1" noChangeAspect="1"/>
          </p:cNvPicPr>
          <p:nvPr>
            <p:ph sz="half" idx="2"/>
          </p:nvPr>
        </p:nvPicPr>
        <p:blipFill>
          <a:blip r:embed="rId3" cstate="print"/>
          <a:stretch>
            <a:fillRect/>
          </a:stretch>
        </p:blipFill>
        <p:spPr>
          <a:xfrm>
            <a:off x="5257800" y="4267200"/>
            <a:ext cx="3657600" cy="1563624"/>
          </a:xfrm>
        </p:spPr>
      </p:pic>
      <p:sp>
        <p:nvSpPr>
          <p:cNvPr id="7" name="TextBox 6"/>
          <p:cNvSpPr txBox="1"/>
          <p:nvPr/>
        </p:nvSpPr>
        <p:spPr>
          <a:xfrm>
            <a:off x="1905000" y="1524000"/>
            <a:ext cx="1581074" cy="369332"/>
          </a:xfrm>
          <a:prstGeom prst="rect">
            <a:avLst/>
          </a:prstGeom>
          <a:noFill/>
        </p:spPr>
        <p:txBody>
          <a:bodyPr wrap="none" rtlCol="0">
            <a:spAutoFit/>
          </a:bodyPr>
          <a:lstStyle/>
          <a:p>
            <a:r>
              <a:rPr lang="en-US" dirty="0" smtClean="0"/>
              <a:t>Inductive Logic</a:t>
            </a:r>
            <a:endParaRPr lang="en-US" dirty="0"/>
          </a:p>
        </p:txBody>
      </p:sp>
      <p:sp>
        <p:nvSpPr>
          <p:cNvPr id="8" name="TextBox 7"/>
          <p:cNvSpPr txBox="1"/>
          <p:nvPr/>
        </p:nvSpPr>
        <p:spPr>
          <a:xfrm>
            <a:off x="5410200" y="5791200"/>
            <a:ext cx="1691682" cy="369332"/>
          </a:xfrm>
          <a:prstGeom prst="rect">
            <a:avLst/>
          </a:prstGeom>
          <a:noFill/>
        </p:spPr>
        <p:txBody>
          <a:bodyPr wrap="none" rtlCol="0">
            <a:spAutoFit/>
          </a:bodyPr>
          <a:lstStyle/>
          <a:p>
            <a:r>
              <a:rPr lang="en-US" dirty="0" smtClean="0"/>
              <a:t>Deductive Logic</a:t>
            </a:r>
            <a:endParaRPr lang="en-US" dirty="0"/>
          </a:p>
        </p:txBody>
      </p:sp>
      <p:sp>
        <p:nvSpPr>
          <p:cNvPr id="9" name="TextBox 8"/>
          <p:cNvSpPr txBox="1"/>
          <p:nvPr/>
        </p:nvSpPr>
        <p:spPr>
          <a:xfrm>
            <a:off x="1752600" y="4343400"/>
            <a:ext cx="1786066" cy="369332"/>
          </a:xfrm>
          <a:prstGeom prst="rect">
            <a:avLst/>
          </a:prstGeom>
          <a:noFill/>
        </p:spPr>
        <p:txBody>
          <a:bodyPr wrap="none" rtlCol="0">
            <a:spAutoFit/>
          </a:bodyPr>
          <a:lstStyle/>
          <a:p>
            <a:r>
              <a:rPr lang="en-US" dirty="0" smtClean="0"/>
              <a:t>Sir Francis Bacon</a:t>
            </a:r>
            <a:endParaRPr lang="en-US" dirty="0"/>
          </a:p>
        </p:txBody>
      </p:sp>
      <p:sp>
        <p:nvSpPr>
          <p:cNvPr id="10" name="TextBox 9"/>
          <p:cNvSpPr txBox="1"/>
          <p:nvPr/>
        </p:nvSpPr>
        <p:spPr>
          <a:xfrm>
            <a:off x="6781800" y="3886200"/>
            <a:ext cx="1667251" cy="369332"/>
          </a:xfrm>
          <a:prstGeom prst="rect">
            <a:avLst/>
          </a:prstGeom>
          <a:noFill/>
        </p:spPr>
        <p:txBody>
          <a:bodyPr wrap="none" rtlCol="0">
            <a:spAutoFit/>
          </a:bodyPr>
          <a:lstStyle/>
          <a:p>
            <a:r>
              <a:rPr lang="en-US" dirty="0" smtClean="0"/>
              <a:t>Rene Descartes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228</TotalTime>
  <Words>1243</Words>
  <Application>Microsoft Office PowerPoint</Application>
  <PresentationFormat>On-screen Show (4:3)</PresentationFormat>
  <Paragraphs>241</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Solstice</vt:lpstr>
      <vt:lpstr>Age of Reason</vt:lpstr>
      <vt:lpstr>Jeremiah 9:23-24</vt:lpstr>
      <vt:lpstr>Scientific discoveries</vt:lpstr>
      <vt:lpstr>Slide 4</vt:lpstr>
      <vt:lpstr>Astronomy</vt:lpstr>
      <vt:lpstr>Medicine</vt:lpstr>
      <vt:lpstr>Chemistry</vt:lpstr>
      <vt:lpstr>Intellectual attitudes</vt:lpstr>
      <vt:lpstr>Two methods of reasoning</vt:lpstr>
      <vt:lpstr>Irrational Fashion</vt:lpstr>
      <vt:lpstr>Explanations of Reality</vt:lpstr>
      <vt:lpstr>Explanations of Reality</vt:lpstr>
      <vt:lpstr>Spokesmen of the Enlightenment</vt:lpstr>
      <vt:lpstr>Slide 14</vt:lpstr>
      <vt:lpstr>Slide 15</vt:lpstr>
      <vt:lpstr>Philosophes</vt:lpstr>
      <vt:lpstr>Spokesmen of the Enlightenment</vt:lpstr>
      <vt:lpstr>Spokesmen of the Enlightenment</vt:lpstr>
      <vt:lpstr>Religion of the Enlightenment</vt:lpstr>
      <vt:lpstr>I Corinthians 2:5, 14, 16</vt:lpstr>
      <vt:lpstr>Spiritual awakening</vt:lpstr>
      <vt:lpstr>Psalm 19:8</vt:lpstr>
      <vt:lpstr>Revivals in Germany</vt:lpstr>
      <vt:lpstr>Revivals in England</vt:lpstr>
      <vt:lpstr>Revivals in England</vt:lpstr>
      <vt:lpstr>Revivals in America</vt:lpstr>
      <vt:lpstr>The Gospel in Song: Hymns</vt:lpstr>
      <vt:lpstr>Artistic reflection</vt:lpstr>
      <vt:lpstr>Baroque Age in Art (1600-1750)</vt:lpstr>
      <vt:lpstr>Slide 30</vt:lpstr>
      <vt:lpstr>Baroque Style</vt:lpstr>
      <vt:lpstr>Slide 32</vt:lpstr>
      <vt:lpstr>Holland is a region in the Netherlands.</vt:lpstr>
      <vt:lpstr>The Meeting of Abraham &amp; Melchizedek, Rubens</vt:lpstr>
      <vt:lpstr>Rembrandt van Rijn (1606-1669)</vt:lpstr>
      <vt:lpstr>Slide 36</vt:lpstr>
      <vt:lpstr>Slide 37</vt:lpstr>
      <vt:lpstr>Rococo style</vt:lpstr>
      <vt:lpstr>Neoclassical Age (New Classical)</vt:lpstr>
      <vt:lpstr>Baroque Music</vt:lpstr>
      <vt:lpstr>Baroque Music</vt:lpstr>
      <vt:lpstr>Baroque Music</vt:lpstr>
      <vt:lpstr>Slide 43</vt:lpstr>
      <vt:lpstr>Baroque Music</vt:lpstr>
      <vt:lpstr>Classical Age in Music (1750-1800s)</vt:lpstr>
      <vt:lpstr>Franz Joseph Haydn</vt:lpstr>
      <vt:lpstr>Wolfgang Amadeus Mozart</vt:lpstr>
      <vt:lpstr>Ludwig von Beethoven</vt:lpstr>
      <vt:lpstr>Literature in the Age of Reason</vt:lpstr>
      <vt:lpstr>Literature in the Age of Reason</vt:lpstr>
      <vt:lpstr>Slide 51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Cotton Blossom</dc:creator>
  <cp:lastModifiedBy>Cotton Blossom</cp:lastModifiedBy>
  <cp:revision>38</cp:revision>
  <dcterms:created xsi:type="dcterms:W3CDTF">2011-02-06T15:23:12Z</dcterms:created>
  <dcterms:modified xsi:type="dcterms:W3CDTF">2011-02-15T22:23:27Z</dcterms:modified>
</cp:coreProperties>
</file>